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2"/>
  </p:notesMasterIdLst>
  <p:sldIdLst>
    <p:sldId id="256" r:id="rId2"/>
    <p:sldId id="282" r:id="rId3"/>
    <p:sldId id="781" r:id="rId4"/>
    <p:sldId id="745" r:id="rId5"/>
    <p:sldId id="770" r:id="rId6"/>
    <p:sldId id="772" r:id="rId7"/>
    <p:sldId id="771" r:id="rId8"/>
    <p:sldId id="773" r:id="rId9"/>
    <p:sldId id="774" r:id="rId10"/>
    <p:sldId id="775" r:id="rId11"/>
    <p:sldId id="776" r:id="rId12"/>
    <p:sldId id="777" r:id="rId13"/>
    <p:sldId id="778" r:id="rId14"/>
    <p:sldId id="779" r:id="rId15"/>
    <p:sldId id="780" r:id="rId16"/>
    <p:sldId id="602" r:id="rId17"/>
    <p:sldId id="273" r:id="rId18"/>
    <p:sldId id="274" r:id="rId19"/>
    <p:sldId id="275" r:id="rId20"/>
    <p:sldId id="276"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781"/>
            <p14:sldId id="745"/>
            <p14:sldId id="770"/>
            <p14:sldId id="772"/>
            <p14:sldId id="771"/>
            <p14:sldId id="773"/>
            <p14:sldId id="774"/>
            <p14:sldId id="775"/>
            <p14:sldId id="776"/>
            <p14:sldId id="777"/>
            <p14:sldId id="778"/>
            <p14:sldId id="779"/>
            <p14:sldId id="780"/>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79" autoAdjust="0"/>
    <p:restoredTop sz="96447" autoAdjust="0"/>
  </p:normalViewPr>
  <p:slideViewPr>
    <p:cSldViewPr snapToGrid="0">
      <p:cViewPr varScale="1">
        <p:scale>
          <a:sx n="85" d="100"/>
          <a:sy n="85" d="100"/>
        </p:scale>
        <p:origin x="414" y="9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wmf"/><Relationship Id="rId4" Type="http://schemas.openxmlformats.org/officeDocument/2006/relationships/image" Target="../media/image17.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9.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image" Target="../media/image19.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image" Target="../media/image22.wmf"/><Relationship Id="rId4" Type="http://schemas.openxmlformats.org/officeDocument/2006/relationships/image" Target="../media/image17.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9.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image" Target="../media/image26.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9.wmf"/><Relationship Id="rId4" Type="http://schemas.openxmlformats.org/officeDocument/2006/relationships/image" Target="../media/image1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2020-11-09</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ne 112</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Linear algebra for nanotechnology engineering</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Row operations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Row operations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Row operations</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Row operations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Row operations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Row operations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Row operations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Row operations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Row operations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Row operations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Row operations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3.bin"/><Relationship Id="rId3" Type="http://schemas.microsoft.com/office/2007/relationships/media" Target="../media/media10.m4a"/><Relationship Id="rId7" Type="http://schemas.openxmlformats.org/officeDocument/2006/relationships/image" Target="../media/image19.wmf"/><Relationship Id="rId12" Type="http://schemas.openxmlformats.org/officeDocument/2006/relationships/image" Target="../media/image8.png"/><Relationship Id="rId2" Type="http://schemas.openxmlformats.org/officeDocument/2006/relationships/tags" Target="../tags/tag8.xml"/><Relationship Id="rId1" Type="http://schemas.openxmlformats.org/officeDocument/2006/relationships/vmlDrawing" Target="../drawings/vmlDrawing5.vml"/><Relationship Id="rId6" Type="http://schemas.openxmlformats.org/officeDocument/2006/relationships/oleObject" Target="../embeddings/oleObject12.bin"/><Relationship Id="rId11" Type="http://schemas.openxmlformats.org/officeDocument/2006/relationships/image" Target="../media/image21.wmf"/><Relationship Id="rId5" Type="http://schemas.openxmlformats.org/officeDocument/2006/relationships/slideLayout" Target="../slideLayouts/slideLayout2.xml"/><Relationship Id="rId10" Type="http://schemas.openxmlformats.org/officeDocument/2006/relationships/oleObject" Target="../embeddings/oleObject14.bin"/><Relationship Id="rId4" Type="http://schemas.openxmlformats.org/officeDocument/2006/relationships/audio" Target="../media/media10.m4a"/><Relationship Id="rId9" Type="http://schemas.openxmlformats.org/officeDocument/2006/relationships/image" Target="../media/image20.wmf"/></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6.bin"/><Relationship Id="rId13" Type="http://schemas.openxmlformats.org/officeDocument/2006/relationships/image" Target="../media/image17.wmf"/><Relationship Id="rId3" Type="http://schemas.microsoft.com/office/2007/relationships/media" Target="../media/media11.m4a"/><Relationship Id="rId7" Type="http://schemas.openxmlformats.org/officeDocument/2006/relationships/image" Target="../media/image22.wmf"/><Relationship Id="rId12" Type="http://schemas.openxmlformats.org/officeDocument/2006/relationships/oleObject" Target="../embeddings/oleObject18.bin"/><Relationship Id="rId2" Type="http://schemas.openxmlformats.org/officeDocument/2006/relationships/tags" Target="../tags/tag9.xml"/><Relationship Id="rId1" Type="http://schemas.openxmlformats.org/officeDocument/2006/relationships/vmlDrawing" Target="../drawings/vmlDrawing6.vml"/><Relationship Id="rId6" Type="http://schemas.openxmlformats.org/officeDocument/2006/relationships/oleObject" Target="../embeddings/oleObject15.bin"/><Relationship Id="rId11" Type="http://schemas.openxmlformats.org/officeDocument/2006/relationships/image" Target="../media/image24.wmf"/><Relationship Id="rId5" Type="http://schemas.openxmlformats.org/officeDocument/2006/relationships/slideLayout" Target="../slideLayouts/slideLayout2.xml"/><Relationship Id="rId10" Type="http://schemas.openxmlformats.org/officeDocument/2006/relationships/oleObject" Target="../embeddings/oleObject17.bin"/><Relationship Id="rId4" Type="http://schemas.openxmlformats.org/officeDocument/2006/relationships/audio" Target="../media/media11.m4a"/><Relationship Id="rId9" Type="http://schemas.openxmlformats.org/officeDocument/2006/relationships/image" Target="../media/image23.wmf"/><Relationship Id="rId1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0.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20.bin"/><Relationship Id="rId3" Type="http://schemas.microsoft.com/office/2007/relationships/media" Target="../media/media13.m4a"/><Relationship Id="rId7" Type="http://schemas.openxmlformats.org/officeDocument/2006/relationships/image" Target="../media/image9.wmf"/><Relationship Id="rId2" Type="http://schemas.openxmlformats.org/officeDocument/2006/relationships/tags" Target="../tags/tag11.xml"/><Relationship Id="rId1" Type="http://schemas.openxmlformats.org/officeDocument/2006/relationships/vmlDrawing" Target="../drawings/vmlDrawing7.vml"/><Relationship Id="rId6" Type="http://schemas.openxmlformats.org/officeDocument/2006/relationships/oleObject" Target="../embeddings/oleObject19.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3.m4a"/><Relationship Id="rId9" Type="http://schemas.openxmlformats.org/officeDocument/2006/relationships/image" Target="../media/image25.wmf"/></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22.bin"/><Relationship Id="rId3" Type="http://schemas.microsoft.com/office/2007/relationships/media" Target="../media/media14.m4a"/><Relationship Id="rId7" Type="http://schemas.openxmlformats.org/officeDocument/2006/relationships/image" Target="../media/image26.wmf"/><Relationship Id="rId12" Type="http://schemas.openxmlformats.org/officeDocument/2006/relationships/image" Target="../media/image8.png"/><Relationship Id="rId2" Type="http://schemas.openxmlformats.org/officeDocument/2006/relationships/tags" Target="../tags/tag12.xml"/><Relationship Id="rId1" Type="http://schemas.openxmlformats.org/officeDocument/2006/relationships/vmlDrawing" Target="../drawings/vmlDrawing8.vml"/><Relationship Id="rId6" Type="http://schemas.openxmlformats.org/officeDocument/2006/relationships/oleObject" Target="../embeddings/oleObject21.bin"/><Relationship Id="rId11" Type="http://schemas.openxmlformats.org/officeDocument/2006/relationships/image" Target="../media/image28.wmf"/><Relationship Id="rId5" Type="http://schemas.openxmlformats.org/officeDocument/2006/relationships/slideLayout" Target="../slideLayouts/slideLayout2.xml"/><Relationship Id="rId10" Type="http://schemas.openxmlformats.org/officeDocument/2006/relationships/oleObject" Target="../embeddings/oleObject23.bin"/><Relationship Id="rId4" Type="http://schemas.openxmlformats.org/officeDocument/2006/relationships/audio" Target="../media/media14.m4a"/><Relationship Id="rId9" Type="http://schemas.openxmlformats.org/officeDocument/2006/relationships/image" Target="../media/image27.wmf"/></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25.bin"/><Relationship Id="rId13" Type="http://schemas.openxmlformats.org/officeDocument/2006/relationships/image" Target="../media/image17.wmf"/><Relationship Id="rId3" Type="http://schemas.microsoft.com/office/2007/relationships/media" Target="../media/media15.m4a"/><Relationship Id="rId7" Type="http://schemas.openxmlformats.org/officeDocument/2006/relationships/image" Target="../media/image29.wmf"/><Relationship Id="rId12" Type="http://schemas.openxmlformats.org/officeDocument/2006/relationships/oleObject" Target="../embeddings/oleObject27.bin"/><Relationship Id="rId2" Type="http://schemas.openxmlformats.org/officeDocument/2006/relationships/tags" Target="../tags/tag13.xml"/><Relationship Id="rId1" Type="http://schemas.openxmlformats.org/officeDocument/2006/relationships/vmlDrawing" Target="../drawings/vmlDrawing9.vml"/><Relationship Id="rId6" Type="http://schemas.openxmlformats.org/officeDocument/2006/relationships/oleObject" Target="../embeddings/oleObject24.bin"/><Relationship Id="rId11" Type="http://schemas.openxmlformats.org/officeDocument/2006/relationships/image" Target="../media/image31.wmf"/><Relationship Id="rId5" Type="http://schemas.openxmlformats.org/officeDocument/2006/relationships/slideLayout" Target="../slideLayouts/slideLayout2.xml"/><Relationship Id="rId10" Type="http://schemas.openxmlformats.org/officeDocument/2006/relationships/oleObject" Target="../embeddings/oleObject26.bin"/><Relationship Id="rId4" Type="http://schemas.openxmlformats.org/officeDocument/2006/relationships/audio" Target="../media/media15.m4a"/><Relationship Id="rId9" Type="http://schemas.openxmlformats.org/officeDocument/2006/relationships/image" Target="../media/image30.wmf"/><Relationship Id="rId1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2.bin"/><Relationship Id="rId3" Type="http://schemas.microsoft.com/office/2007/relationships/media" Target="../media/media5.m4a"/><Relationship Id="rId7" Type="http://schemas.openxmlformats.org/officeDocument/2006/relationships/image" Target="../media/image9.wmf"/><Relationship Id="rId2" Type="http://schemas.openxmlformats.org/officeDocument/2006/relationships/tags" Target="../tags/tag3.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5.m4a"/><Relationship Id="rId9" Type="http://schemas.openxmlformats.org/officeDocument/2006/relationships/image" Target="../media/image10.wmf"/></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4.bin"/><Relationship Id="rId3" Type="http://schemas.microsoft.com/office/2007/relationships/media" Target="../media/media6.m4a"/><Relationship Id="rId7" Type="http://schemas.openxmlformats.org/officeDocument/2006/relationships/image" Target="../media/image11.wmf"/><Relationship Id="rId12" Type="http://schemas.openxmlformats.org/officeDocument/2006/relationships/image" Target="../media/image8.png"/><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13.wmf"/><Relationship Id="rId5" Type="http://schemas.openxmlformats.org/officeDocument/2006/relationships/slideLayout" Target="../slideLayouts/slideLayout2.xml"/><Relationship Id="rId10" Type="http://schemas.openxmlformats.org/officeDocument/2006/relationships/oleObject" Target="../embeddings/oleObject5.bin"/><Relationship Id="rId4" Type="http://schemas.openxmlformats.org/officeDocument/2006/relationships/audio" Target="../media/media6.m4a"/><Relationship Id="rId9" Type="http://schemas.openxmlformats.org/officeDocument/2006/relationships/image" Target="../media/image12.wmf"/></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17.wmf"/><Relationship Id="rId3" Type="http://schemas.microsoft.com/office/2007/relationships/media" Target="../media/media7.m4a"/><Relationship Id="rId7" Type="http://schemas.openxmlformats.org/officeDocument/2006/relationships/image" Target="../media/image14.wmf"/><Relationship Id="rId12" Type="http://schemas.openxmlformats.org/officeDocument/2006/relationships/oleObject" Target="../embeddings/oleObject9.bin"/><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oleObject" Target="../embeddings/oleObject6.bin"/><Relationship Id="rId11" Type="http://schemas.openxmlformats.org/officeDocument/2006/relationships/image" Target="../media/image16.wmf"/><Relationship Id="rId5" Type="http://schemas.openxmlformats.org/officeDocument/2006/relationships/slideLayout" Target="../slideLayouts/slideLayout2.xml"/><Relationship Id="rId10" Type="http://schemas.openxmlformats.org/officeDocument/2006/relationships/oleObject" Target="../embeddings/oleObject8.bin"/><Relationship Id="rId4" Type="http://schemas.openxmlformats.org/officeDocument/2006/relationships/audio" Target="../media/media7.m4a"/><Relationship Id="rId9" Type="http://schemas.openxmlformats.org/officeDocument/2006/relationships/image" Target="../media/image15.wmf"/><Relationship Id="rId1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1.bin"/><Relationship Id="rId3" Type="http://schemas.microsoft.com/office/2007/relationships/media" Target="../media/media9.m4a"/><Relationship Id="rId7" Type="http://schemas.openxmlformats.org/officeDocument/2006/relationships/image" Target="../media/image9.wmf"/><Relationship Id="rId2" Type="http://schemas.openxmlformats.org/officeDocument/2006/relationships/tags" Target="../tags/tag7.xml"/><Relationship Id="rId1" Type="http://schemas.openxmlformats.org/officeDocument/2006/relationships/vmlDrawing" Target="../drawings/vmlDrawing4.vml"/><Relationship Id="rId6" Type="http://schemas.openxmlformats.org/officeDocument/2006/relationships/oleObject" Target="../embeddings/oleObject10.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9.m4a"/><Relationship Id="rId9" Type="http://schemas.openxmlformats.org/officeDocument/2006/relationships/image" Target="../media/image18.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8.11 Row operations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Audio 7">
            <a:hlinkClick r:id="" action="ppaction://media"/>
            <a:extLst>
              <a:ext uri="{FF2B5EF4-FFF2-40B4-BE49-F238E27FC236}">
                <a16:creationId xmlns:a16="http://schemas.microsoft.com/office/drawing/2014/main" id="{E75F2F0C-B69E-4CC3-9061-F2FA56E377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10643"/>
    </mc:Choice>
    <mc:Fallback>
      <p:transition spd="slow" advTm="10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Adding a multiple of one row onto another</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Suppose we want to add 0.5 times Rows 2 onto Row 3:</a:t>
            </a:r>
          </a:p>
          <a:p>
            <a:pPr lvl="1"/>
            <a:r>
              <a:rPr lang="en-US" dirty="0"/>
              <a:t>Multiply on the left by </a:t>
            </a:r>
            <a:r>
              <a:rPr lang="en-US" i="1" dirty="0">
                <a:latin typeface="Times New Roman" panose="02020603050405020304" pitchFamily="18" charset="0"/>
              </a:rPr>
              <a:t>R</a:t>
            </a:r>
            <a:r>
              <a:rPr lang="en-US" baseline="-25000" dirty="0">
                <a:latin typeface="Times New Roman" panose="02020603050405020304" pitchFamily="18" charset="0"/>
              </a:rPr>
              <a:t>0.5</a:t>
            </a:r>
            <a:r>
              <a:rPr lang="en-US" i="1" baseline="-25000" dirty="0">
                <a:latin typeface="Times New Roman" panose="02020603050405020304" pitchFamily="18" charset="0"/>
              </a:rPr>
              <a:t>R</a:t>
            </a:r>
            <a:r>
              <a:rPr lang="en-US" baseline="-25000" dirty="0">
                <a:latin typeface="Times New Roman" panose="02020603050405020304" pitchFamily="18" charset="0"/>
              </a:rPr>
              <a:t>2→</a:t>
            </a:r>
            <a:r>
              <a:rPr lang="en-US" i="1" baseline="-25000" dirty="0">
                <a:latin typeface="Times New Roman" panose="02020603050405020304" pitchFamily="18" charset="0"/>
              </a:rPr>
              <a:t>R</a:t>
            </a:r>
            <a:r>
              <a:rPr lang="en-US" baseline="-25000" dirty="0">
                <a:latin typeface="Times New Roman" panose="02020603050405020304" pitchFamily="18" charset="0"/>
              </a:rPr>
              <a:t>3</a:t>
            </a:r>
            <a:endParaRPr lang="en-US" i="1" baseline="-25000" dirty="0">
              <a:latin typeface="Times New Roman" panose="02020603050405020304" pitchFamily="18" charset="0"/>
            </a:endParaRPr>
          </a:p>
          <a:p>
            <a:pPr marL="0" indent="0">
              <a:buNone/>
            </a:pP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Row operations</a:t>
            </a:r>
            <a:endParaRPr lang="en-CA" dirty="0"/>
          </a:p>
        </p:txBody>
      </p:sp>
      <p:sp>
        <p:nvSpPr>
          <p:cNvPr id="5" name="Slide Number Placeholder 4"/>
          <p:cNvSpPr>
            <a:spLocks noGrp="1"/>
          </p:cNvSpPr>
          <p:nvPr>
            <p:ph type="sldNum" sz="quarter" idx="12"/>
          </p:nvPr>
        </p:nvSpPr>
        <p:spPr/>
        <p:txBody>
          <a:bodyPr/>
          <a:lstStyle/>
          <a:p>
            <a:fld id="{42EF6DC8-DA9C-4533-8A40-BB00A2545AF8}" type="slidenum">
              <a:rPr lang="en-CA" smtClean="0"/>
              <a:pPr/>
              <a:t>10</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0" name="Rectangle 2">
            <a:extLst>
              <a:ext uri="{FF2B5EF4-FFF2-40B4-BE49-F238E27FC236}">
                <a16:creationId xmlns:a16="http://schemas.microsoft.com/office/drawing/2014/main" id="{D0EF3B08-A82E-4EF7-8656-B33C11DA030A}"/>
              </a:ext>
            </a:extLst>
          </p:cNvPr>
          <p:cNvSpPr>
            <a:spLocks noChangeArrowheads="1"/>
          </p:cNvSpPr>
          <p:nvPr/>
        </p:nvSpPr>
        <p:spPr bwMode="auto">
          <a:xfrm>
            <a:off x="1701621" y="2351449"/>
            <a:ext cx="1381198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8" name="Object 7">
            <a:extLst>
              <a:ext uri="{FF2B5EF4-FFF2-40B4-BE49-F238E27FC236}">
                <a16:creationId xmlns:a16="http://schemas.microsoft.com/office/drawing/2014/main" id="{8E1E035E-9FBA-46AF-8EBA-B1AFFC667790}"/>
              </a:ext>
            </a:extLst>
          </p:cNvPr>
          <p:cNvGraphicFramePr>
            <a:graphicFrameLocks noChangeAspect="1"/>
          </p:cNvGraphicFramePr>
          <p:nvPr>
            <p:extLst>
              <p:ext uri="{D42A27DB-BD31-4B8C-83A1-F6EECF244321}">
                <p14:modId xmlns:p14="http://schemas.microsoft.com/office/powerpoint/2010/main" val="1516387394"/>
              </p:ext>
            </p:extLst>
          </p:nvPr>
        </p:nvGraphicFramePr>
        <p:xfrm>
          <a:off x="1125938" y="2744788"/>
          <a:ext cx="2182812" cy="2005012"/>
        </p:xfrm>
        <a:graphic>
          <a:graphicData uri="http://schemas.openxmlformats.org/presentationml/2006/ole">
            <mc:AlternateContent xmlns:mc="http://schemas.openxmlformats.org/markup-compatibility/2006">
              <mc:Choice xmlns:v="urn:schemas-microsoft-com:vml" Requires="v">
                <p:oleObj spid="_x0000_s503816" name="Equation" r:id="rId6" imgW="1244520" imgH="1143000" progId="Equation.DSMT4">
                  <p:embed/>
                </p:oleObj>
              </mc:Choice>
              <mc:Fallback>
                <p:oleObj name="Equation" r:id="rId6" imgW="1244520" imgH="1143000" progId="Equation.DSMT4">
                  <p:embed/>
                  <p:pic>
                    <p:nvPicPr>
                      <p:cNvPr id="8" name="Object 7">
                        <a:extLst>
                          <a:ext uri="{FF2B5EF4-FFF2-40B4-BE49-F238E27FC236}">
                            <a16:creationId xmlns:a16="http://schemas.microsoft.com/office/drawing/2014/main" id="{8E1E035E-9FBA-46AF-8EBA-B1AFFC667790}"/>
                          </a:ext>
                        </a:extLst>
                      </p:cNvPr>
                      <p:cNvPicPr/>
                      <p:nvPr/>
                    </p:nvPicPr>
                    <p:blipFill>
                      <a:blip r:embed="rId7"/>
                      <a:stretch>
                        <a:fillRect/>
                      </a:stretch>
                    </p:blipFill>
                    <p:spPr>
                      <a:xfrm>
                        <a:off x="1125938" y="2744788"/>
                        <a:ext cx="2182812" cy="2005012"/>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34DD33DE-296E-4B58-9771-897D81CC9DDD}"/>
              </a:ext>
            </a:extLst>
          </p:cNvPr>
          <p:cNvGraphicFramePr>
            <a:graphicFrameLocks noChangeAspect="1"/>
          </p:cNvGraphicFramePr>
          <p:nvPr>
            <p:extLst>
              <p:ext uri="{D42A27DB-BD31-4B8C-83A1-F6EECF244321}">
                <p14:modId xmlns:p14="http://schemas.microsoft.com/office/powerpoint/2010/main" val="2670034391"/>
              </p:ext>
            </p:extLst>
          </p:nvPr>
        </p:nvGraphicFramePr>
        <p:xfrm>
          <a:off x="3375054" y="2745190"/>
          <a:ext cx="1560513" cy="2005012"/>
        </p:xfrm>
        <a:graphic>
          <a:graphicData uri="http://schemas.openxmlformats.org/presentationml/2006/ole">
            <mc:AlternateContent xmlns:mc="http://schemas.openxmlformats.org/markup-compatibility/2006">
              <mc:Choice xmlns:v="urn:schemas-microsoft-com:vml" Requires="v">
                <p:oleObj spid="_x0000_s503817" name="Equation" r:id="rId8" imgW="888840" imgH="1143000" progId="Equation.DSMT4">
                  <p:embed/>
                </p:oleObj>
              </mc:Choice>
              <mc:Fallback>
                <p:oleObj name="Equation" r:id="rId8" imgW="888840" imgH="1143000" progId="Equation.DSMT4">
                  <p:embed/>
                  <p:pic>
                    <p:nvPicPr>
                      <p:cNvPr id="13" name="Object 12">
                        <a:extLst>
                          <a:ext uri="{FF2B5EF4-FFF2-40B4-BE49-F238E27FC236}">
                            <a16:creationId xmlns:a16="http://schemas.microsoft.com/office/drawing/2014/main" id="{34DD33DE-296E-4B58-9771-897D81CC9DDD}"/>
                          </a:ext>
                        </a:extLst>
                      </p:cNvPr>
                      <p:cNvPicPr/>
                      <p:nvPr/>
                    </p:nvPicPr>
                    <p:blipFill>
                      <a:blip r:embed="rId9"/>
                      <a:stretch>
                        <a:fillRect/>
                      </a:stretch>
                    </p:blipFill>
                    <p:spPr>
                      <a:xfrm>
                        <a:off x="3375054" y="2745190"/>
                        <a:ext cx="1560513" cy="2005012"/>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DFC62499-D1B9-4338-9553-E45478EAA016}"/>
              </a:ext>
            </a:extLst>
          </p:cNvPr>
          <p:cNvGraphicFramePr>
            <a:graphicFrameLocks noChangeAspect="1"/>
          </p:cNvGraphicFramePr>
          <p:nvPr>
            <p:extLst>
              <p:ext uri="{D42A27DB-BD31-4B8C-83A1-F6EECF244321}">
                <p14:modId xmlns:p14="http://schemas.microsoft.com/office/powerpoint/2010/main" val="2686561423"/>
              </p:ext>
            </p:extLst>
          </p:nvPr>
        </p:nvGraphicFramePr>
        <p:xfrm>
          <a:off x="4944099" y="2745232"/>
          <a:ext cx="1762125" cy="2005012"/>
        </p:xfrm>
        <a:graphic>
          <a:graphicData uri="http://schemas.openxmlformats.org/presentationml/2006/ole">
            <mc:AlternateContent xmlns:mc="http://schemas.openxmlformats.org/markup-compatibility/2006">
              <mc:Choice xmlns:v="urn:schemas-microsoft-com:vml" Requires="v">
                <p:oleObj spid="_x0000_s503818" name="Equation" r:id="rId10" imgW="1002960" imgH="1143000" progId="Equation.DSMT4">
                  <p:embed/>
                </p:oleObj>
              </mc:Choice>
              <mc:Fallback>
                <p:oleObj name="Equation" r:id="rId10" imgW="1002960" imgH="1143000" progId="Equation.DSMT4">
                  <p:embed/>
                  <p:pic>
                    <p:nvPicPr>
                      <p:cNvPr id="14" name="Object 13">
                        <a:extLst>
                          <a:ext uri="{FF2B5EF4-FFF2-40B4-BE49-F238E27FC236}">
                            <a16:creationId xmlns:a16="http://schemas.microsoft.com/office/drawing/2014/main" id="{DFC62499-D1B9-4338-9553-E45478EAA016}"/>
                          </a:ext>
                        </a:extLst>
                      </p:cNvPr>
                      <p:cNvPicPr/>
                      <p:nvPr/>
                    </p:nvPicPr>
                    <p:blipFill>
                      <a:blip r:embed="rId11"/>
                      <a:stretch>
                        <a:fillRect/>
                      </a:stretch>
                    </p:blipFill>
                    <p:spPr>
                      <a:xfrm>
                        <a:off x="4944099" y="2745232"/>
                        <a:ext cx="1762125" cy="2005012"/>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DA2D0520-010D-4D91-8CAD-23ED61F42FFA}"/>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665664986"/>
      </p:ext>
    </p:extLst>
  </p:cSld>
  <p:clrMapOvr>
    <a:masterClrMapping/>
  </p:clrMapOvr>
  <mc:AlternateContent xmlns:mc="http://schemas.openxmlformats.org/markup-compatibility/2006">
    <mc:Choice xmlns:p14="http://schemas.microsoft.com/office/powerpoint/2010/main" Requires="p14">
      <p:transition spd="slow" p14:dur="2000" advTm="35139"/>
    </mc:Choice>
    <mc:Fallback>
      <p:transition spd="slow" advTm="35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Swapping two rows</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Now, we can undo the operation of adding a multiple of one row onto another?</a:t>
            </a:r>
          </a:p>
          <a:p>
            <a:pPr lvl="1"/>
            <a:r>
              <a:rPr lang="en-US" dirty="0"/>
              <a:t>Yes, subtract that same multiple of the one row from the other:</a:t>
            </a:r>
          </a:p>
          <a:p>
            <a:pPr marL="0" indent="0">
              <a:buNone/>
            </a:pPr>
            <a:endParaRPr lang="en-US" baseline="-25000" dirty="0">
              <a:latin typeface="Times New Roman" panose="02020603050405020304" pitchFamily="18" charset="0"/>
            </a:endParaRPr>
          </a:p>
          <a:p>
            <a:pPr marL="0" indent="0">
              <a:buNone/>
            </a:pP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Row operations</a:t>
            </a:r>
            <a:endParaRPr lang="en-CA" dirty="0"/>
          </a:p>
        </p:txBody>
      </p:sp>
      <p:sp>
        <p:nvSpPr>
          <p:cNvPr id="5" name="Slide Number Placeholder 4"/>
          <p:cNvSpPr>
            <a:spLocks noGrp="1"/>
          </p:cNvSpPr>
          <p:nvPr>
            <p:ph type="sldNum" sz="quarter" idx="12"/>
          </p:nvPr>
        </p:nvSpPr>
        <p:spPr/>
        <p:txBody>
          <a:bodyPr/>
          <a:lstStyle/>
          <a:p>
            <a:fld id="{42EF6DC8-DA9C-4533-8A40-BB00A2545AF8}" type="slidenum">
              <a:rPr lang="en-CA" smtClean="0"/>
              <a:pPr/>
              <a:t>11</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0" name="Rectangle 2">
            <a:extLst>
              <a:ext uri="{FF2B5EF4-FFF2-40B4-BE49-F238E27FC236}">
                <a16:creationId xmlns:a16="http://schemas.microsoft.com/office/drawing/2014/main" id="{D0EF3B08-A82E-4EF7-8656-B33C11DA030A}"/>
              </a:ext>
            </a:extLst>
          </p:cNvPr>
          <p:cNvSpPr>
            <a:spLocks noChangeArrowheads="1"/>
          </p:cNvSpPr>
          <p:nvPr/>
        </p:nvSpPr>
        <p:spPr bwMode="auto">
          <a:xfrm>
            <a:off x="1701621" y="2351449"/>
            <a:ext cx="1381198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7" name="Object 6">
            <a:extLst>
              <a:ext uri="{FF2B5EF4-FFF2-40B4-BE49-F238E27FC236}">
                <a16:creationId xmlns:a16="http://schemas.microsoft.com/office/drawing/2014/main" id="{CF5DCA6A-75C1-4E31-8656-E6C930649FFF}"/>
              </a:ext>
            </a:extLst>
          </p:cNvPr>
          <p:cNvGraphicFramePr>
            <a:graphicFrameLocks noChangeAspect="1"/>
          </p:cNvGraphicFramePr>
          <p:nvPr>
            <p:extLst>
              <p:ext uri="{D42A27DB-BD31-4B8C-83A1-F6EECF244321}">
                <p14:modId xmlns:p14="http://schemas.microsoft.com/office/powerpoint/2010/main" val="4114389073"/>
              </p:ext>
            </p:extLst>
          </p:nvPr>
        </p:nvGraphicFramePr>
        <p:xfrm>
          <a:off x="3338513" y="2662238"/>
          <a:ext cx="2638425" cy="604837"/>
        </p:xfrm>
        <a:graphic>
          <a:graphicData uri="http://schemas.openxmlformats.org/presentationml/2006/ole">
            <mc:AlternateContent xmlns:mc="http://schemas.openxmlformats.org/markup-compatibility/2006">
              <mc:Choice xmlns:v="urn:schemas-microsoft-com:vml" Requires="v">
                <p:oleObj spid="_x0000_s504846" name="Equation" r:id="rId6" imgW="939600" imgH="215640" progId="Equation.DSMT4">
                  <p:embed/>
                </p:oleObj>
              </mc:Choice>
              <mc:Fallback>
                <p:oleObj name="Equation" r:id="rId6" imgW="939600" imgH="215640" progId="Equation.DSMT4">
                  <p:embed/>
                  <p:pic>
                    <p:nvPicPr>
                      <p:cNvPr id="7" name="Object 6">
                        <a:extLst>
                          <a:ext uri="{FF2B5EF4-FFF2-40B4-BE49-F238E27FC236}">
                            <a16:creationId xmlns:a16="http://schemas.microsoft.com/office/drawing/2014/main" id="{CF5DCA6A-75C1-4E31-8656-E6C930649FFF}"/>
                          </a:ext>
                        </a:extLst>
                      </p:cNvPr>
                      <p:cNvPicPr/>
                      <p:nvPr/>
                    </p:nvPicPr>
                    <p:blipFill>
                      <a:blip r:embed="rId7"/>
                      <a:stretch>
                        <a:fillRect/>
                      </a:stretch>
                    </p:blipFill>
                    <p:spPr>
                      <a:xfrm>
                        <a:off x="3338513" y="2662238"/>
                        <a:ext cx="2638425" cy="604837"/>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EB21D214-F09C-44B6-825E-C941BB6CF4BA}"/>
              </a:ext>
            </a:extLst>
          </p:cNvPr>
          <p:cNvGraphicFramePr>
            <a:graphicFrameLocks noChangeAspect="1"/>
          </p:cNvGraphicFramePr>
          <p:nvPr>
            <p:extLst>
              <p:ext uri="{D42A27DB-BD31-4B8C-83A1-F6EECF244321}">
                <p14:modId xmlns:p14="http://schemas.microsoft.com/office/powerpoint/2010/main" val="2712724213"/>
              </p:ext>
            </p:extLst>
          </p:nvPr>
        </p:nvGraphicFramePr>
        <p:xfrm>
          <a:off x="2024063" y="3465513"/>
          <a:ext cx="5348287" cy="568325"/>
        </p:xfrm>
        <a:graphic>
          <a:graphicData uri="http://schemas.openxmlformats.org/presentationml/2006/ole">
            <mc:AlternateContent xmlns:mc="http://schemas.openxmlformats.org/markup-compatibility/2006">
              <mc:Choice xmlns:v="urn:schemas-microsoft-com:vml" Requires="v">
                <p:oleObj spid="_x0000_s504847" name="Equation" r:id="rId8" imgW="1904760" imgH="203040" progId="Equation.DSMT4">
                  <p:embed/>
                </p:oleObj>
              </mc:Choice>
              <mc:Fallback>
                <p:oleObj name="Equation" r:id="rId8" imgW="1904760" imgH="203040" progId="Equation.DSMT4">
                  <p:embed/>
                  <p:pic>
                    <p:nvPicPr>
                      <p:cNvPr id="12" name="Object 11">
                        <a:extLst>
                          <a:ext uri="{FF2B5EF4-FFF2-40B4-BE49-F238E27FC236}">
                            <a16:creationId xmlns:a16="http://schemas.microsoft.com/office/drawing/2014/main" id="{EB21D214-F09C-44B6-825E-C941BB6CF4BA}"/>
                          </a:ext>
                        </a:extLst>
                      </p:cNvPr>
                      <p:cNvPicPr/>
                      <p:nvPr/>
                    </p:nvPicPr>
                    <p:blipFill>
                      <a:blip r:embed="rId9"/>
                      <a:stretch>
                        <a:fillRect/>
                      </a:stretch>
                    </p:blipFill>
                    <p:spPr>
                      <a:xfrm>
                        <a:off x="2024063" y="3465513"/>
                        <a:ext cx="5348287" cy="568325"/>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27B3FD72-646B-4BA6-BC8E-96212B341FF7}"/>
              </a:ext>
            </a:extLst>
          </p:cNvPr>
          <p:cNvGraphicFramePr>
            <a:graphicFrameLocks noChangeAspect="1"/>
          </p:cNvGraphicFramePr>
          <p:nvPr>
            <p:extLst>
              <p:ext uri="{D42A27DB-BD31-4B8C-83A1-F6EECF244321}">
                <p14:modId xmlns:p14="http://schemas.microsoft.com/office/powerpoint/2010/main" val="581359711"/>
              </p:ext>
            </p:extLst>
          </p:nvPr>
        </p:nvGraphicFramePr>
        <p:xfrm>
          <a:off x="445670" y="4395788"/>
          <a:ext cx="4699000" cy="2005012"/>
        </p:xfrm>
        <a:graphic>
          <a:graphicData uri="http://schemas.openxmlformats.org/presentationml/2006/ole">
            <mc:AlternateContent xmlns:mc="http://schemas.openxmlformats.org/markup-compatibility/2006">
              <mc:Choice xmlns:v="urn:schemas-microsoft-com:vml" Requires="v">
                <p:oleObj spid="_x0000_s504848" name="Equation" r:id="rId10" imgW="2679480" imgH="1143000" progId="Equation.DSMT4">
                  <p:embed/>
                </p:oleObj>
              </mc:Choice>
              <mc:Fallback>
                <p:oleObj name="Equation" r:id="rId10" imgW="2679480" imgH="1143000" progId="Equation.DSMT4">
                  <p:embed/>
                  <p:pic>
                    <p:nvPicPr>
                      <p:cNvPr id="13" name="Object 12">
                        <a:extLst>
                          <a:ext uri="{FF2B5EF4-FFF2-40B4-BE49-F238E27FC236}">
                            <a16:creationId xmlns:a16="http://schemas.microsoft.com/office/drawing/2014/main" id="{27B3FD72-646B-4BA6-BC8E-96212B341FF7}"/>
                          </a:ext>
                        </a:extLst>
                      </p:cNvPr>
                      <p:cNvPicPr/>
                      <p:nvPr/>
                    </p:nvPicPr>
                    <p:blipFill>
                      <a:blip r:embed="rId11"/>
                      <a:stretch>
                        <a:fillRect/>
                      </a:stretch>
                    </p:blipFill>
                    <p:spPr>
                      <a:xfrm>
                        <a:off x="445670" y="4395788"/>
                        <a:ext cx="4699000" cy="2005012"/>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7871D4CA-4668-4634-A7A5-5B9B46E3A76B}"/>
              </a:ext>
            </a:extLst>
          </p:cNvPr>
          <p:cNvGraphicFramePr>
            <a:graphicFrameLocks noChangeAspect="1"/>
          </p:cNvGraphicFramePr>
          <p:nvPr>
            <p:extLst>
              <p:ext uri="{D42A27DB-BD31-4B8C-83A1-F6EECF244321}">
                <p14:modId xmlns:p14="http://schemas.microsoft.com/office/powerpoint/2010/main" val="309043528"/>
              </p:ext>
            </p:extLst>
          </p:nvPr>
        </p:nvGraphicFramePr>
        <p:xfrm>
          <a:off x="5125658" y="4410868"/>
          <a:ext cx="2651125" cy="2005013"/>
        </p:xfrm>
        <a:graphic>
          <a:graphicData uri="http://schemas.openxmlformats.org/presentationml/2006/ole">
            <mc:AlternateContent xmlns:mc="http://schemas.openxmlformats.org/markup-compatibility/2006">
              <mc:Choice xmlns:v="urn:schemas-microsoft-com:vml" Requires="v">
                <p:oleObj spid="_x0000_s504849" name="Equation" r:id="rId12" imgW="1511280" imgH="1143000" progId="Equation.DSMT4">
                  <p:embed/>
                </p:oleObj>
              </mc:Choice>
              <mc:Fallback>
                <p:oleObj name="Equation" r:id="rId12" imgW="1511280" imgH="1143000" progId="Equation.DSMT4">
                  <p:embed/>
                  <p:pic>
                    <p:nvPicPr>
                      <p:cNvPr id="15" name="Object 14">
                        <a:extLst>
                          <a:ext uri="{FF2B5EF4-FFF2-40B4-BE49-F238E27FC236}">
                            <a16:creationId xmlns:a16="http://schemas.microsoft.com/office/drawing/2014/main" id="{7871D4CA-4668-4634-A7A5-5B9B46E3A76B}"/>
                          </a:ext>
                        </a:extLst>
                      </p:cNvPr>
                      <p:cNvPicPr/>
                      <p:nvPr/>
                    </p:nvPicPr>
                    <p:blipFill>
                      <a:blip r:embed="rId13"/>
                      <a:stretch>
                        <a:fillRect/>
                      </a:stretch>
                    </p:blipFill>
                    <p:spPr>
                      <a:xfrm>
                        <a:off x="5125658" y="4410868"/>
                        <a:ext cx="2651125" cy="2005013"/>
                      </a:xfrm>
                      <a:prstGeom prst="rect">
                        <a:avLst/>
                      </a:prstGeom>
                    </p:spPr>
                  </p:pic>
                </p:oleObj>
              </mc:Fallback>
            </mc:AlternateContent>
          </a:graphicData>
        </a:graphic>
      </p:graphicFrame>
      <p:pic>
        <p:nvPicPr>
          <p:cNvPr id="17" name="Audio 16">
            <a:hlinkClick r:id="" action="ppaction://media"/>
            <a:extLst>
              <a:ext uri="{FF2B5EF4-FFF2-40B4-BE49-F238E27FC236}">
                <a16:creationId xmlns:a16="http://schemas.microsoft.com/office/drawing/2014/main" id="{17EDAC1D-A7E9-4C37-9DBE-D1E550EE4152}"/>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151399748"/>
      </p:ext>
    </p:extLst>
  </p:cSld>
  <p:clrMapOvr>
    <a:masterClrMapping/>
  </p:clrMapOvr>
  <mc:AlternateContent xmlns:mc="http://schemas.openxmlformats.org/markup-compatibility/2006">
    <mc:Choice xmlns:p14="http://schemas.microsoft.com/office/powerpoint/2010/main" Requires="p14">
      <p:transition spd="slow" p14:dur="2000" advTm="78650"/>
    </mc:Choice>
    <mc:Fallback>
      <p:transition spd="slow" advTm="78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Multiplying a row by a non-zero scalar</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Again, </a:t>
            </a:r>
            <a:r>
              <a:rPr lang="en-US" i="1" dirty="0">
                <a:latin typeface="Times New Roman" panose="02020603050405020304" pitchFamily="18" charset="0"/>
              </a:rPr>
              <a:t>A</a:t>
            </a:r>
            <a:r>
              <a:rPr lang="en-US" dirty="0">
                <a:latin typeface="Times New Roman" panose="02020603050405020304" pitchFamily="18" charset="0"/>
              </a:rPr>
              <a:t> ∈ ℒ (</a:t>
            </a:r>
            <a:r>
              <a:rPr lang="en-US" b="1" dirty="0">
                <a:latin typeface="Times New Roman" panose="02020603050405020304" pitchFamily="18" charset="0"/>
              </a:rPr>
              <a:t>R</a:t>
            </a:r>
            <a:r>
              <a:rPr lang="en-US" i="1" baseline="30000" dirty="0">
                <a:latin typeface="Times New Roman" panose="02020603050405020304" pitchFamily="18" charset="0"/>
              </a:rPr>
              <a:t>n</a:t>
            </a:r>
            <a:r>
              <a:rPr lang="en-US" dirty="0">
                <a:latin typeface="Times New Roman" panose="02020603050405020304" pitchFamily="18" charset="0"/>
              </a:rPr>
              <a:t>, </a:t>
            </a:r>
            <a:r>
              <a:rPr lang="en-US" b="1" dirty="0">
                <a:latin typeface="Times New Roman" panose="02020603050405020304" pitchFamily="18" charset="0"/>
              </a:rPr>
              <a:t>R</a:t>
            </a:r>
            <a:r>
              <a:rPr lang="en-US" i="1" baseline="30000" dirty="0">
                <a:latin typeface="Times New Roman" panose="02020603050405020304" pitchFamily="18" charset="0"/>
              </a:rPr>
              <a:t>m</a:t>
            </a:r>
            <a:r>
              <a:rPr lang="en-US" dirty="0">
                <a:latin typeface="Times New Roman" panose="02020603050405020304" pitchFamily="18" charset="0"/>
              </a:rPr>
              <a:t>)</a:t>
            </a:r>
            <a:r>
              <a:rPr lang="en-US" dirty="0"/>
              <a:t> and is represented by an </a:t>
            </a:r>
            <a:r>
              <a:rPr lang="en-US" i="1" dirty="0">
                <a:latin typeface="Times New Roman" panose="02020603050405020304" pitchFamily="18" charset="0"/>
              </a:rPr>
              <a:t>m</a:t>
            </a:r>
            <a:r>
              <a:rPr lang="en-US" dirty="0">
                <a:latin typeface="Times New Roman" panose="02020603050405020304" pitchFamily="18" charset="0"/>
              </a:rPr>
              <a:t> × </a:t>
            </a:r>
            <a:r>
              <a:rPr lang="en-US" i="1" dirty="0">
                <a:latin typeface="Times New Roman" panose="02020603050405020304" pitchFamily="18" charset="0"/>
              </a:rPr>
              <a:t>n</a:t>
            </a:r>
            <a:r>
              <a:rPr lang="en-US" dirty="0">
                <a:latin typeface="Times New Roman" panose="02020603050405020304" pitchFamily="18" charset="0"/>
              </a:rPr>
              <a:t> </a:t>
            </a:r>
            <a:r>
              <a:rPr lang="en-US" dirty="0"/>
              <a:t>matrix</a:t>
            </a:r>
          </a:p>
          <a:p>
            <a:r>
              <a:rPr lang="en-US" dirty="0"/>
              <a:t>Again, we have</a:t>
            </a:r>
          </a:p>
          <a:p>
            <a:pPr marL="0" indent="0" algn="ctr">
              <a:buNone/>
            </a:pPr>
            <a:r>
              <a:rPr lang="en-US" i="1" dirty="0">
                <a:latin typeface="Times New Roman" panose="02020603050405020304" pitchFamily="18" charset="0"/>
              </a:rPr>
              <a:t>BA</a:t>
            </a:r>
            <a:r>
              <a:rPr lang="en-US" dirty="0">
                <a:latin typeface="Times New Roman" panose="02020603050405020304" pitchFamily="18" charset="0"/>
              </a:rPr>
              <a:t> = (</a:t>
            </a:r>
            <a:r>
              <a:rPr lang="en-US" i="1" dirty="0">
                <a:latin typeface="Times New Roman" panose="02020603050405020304" pitchFamily="18" charset="0"/>
              </a:rPr>
              <a:t>B</a:t>
            </a:r>
            <a:r>
              <a:rPr lang="en-US" b="1" dirty="0">
                <a:latin typeface="Times New Roman" panose="02020603050405020304" pitchFamily="18" charset="0"/>
              </a:rPr>
              <a:t>a</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Times New Roman" panose="02020603050405020304" pitchFamily="18" charset="0"/>
              </a:rPr>
              <a:t>B</a:t>
            </a:r>
            <a:r>
              <a:rPr lang="en-US" b="1" dirty="0">
                <a:latin typeface="Times New Roman" panose="02020603050405020304" pitchFamily="18" charset="0"/>
              </a:rPr>
              <a:t>a</a:t>
            </a:r>
            <a:r>
              <a:rPr lang="en-US" i="1" baseline="-25000" dirty="0">
                <a:latin typeface="Times New Roman" panose="02020603050405020304" pitchFamily="18" charset="0"/>
              </a:rPr>
              <a:t>n</a:t>
            </a:r>
            <a:r>
              <a:rPr lang="en-US" dirty="0">
                <a:latin typeface="Times New Roman" panose="02020603050405020304" pitchFamily="18" charset="0"/>
              </a:rPr>
              <a:t>)</a:t>
            </a:r>
            <a:endParaRPr lang="en-US" i="1" dirty="0">
              <a:latin typeface="Times New Roman" panose="02020603050405020304" pitchFamily="18" charset="0"/>
            </a:endParaRPr>
          </a:p>
          <a:p>
            <a:r>
              <a:rPr lang="en-US" dirty="0"/>
              <a:t>Question: How can we multiply a row by a non-zero scalar?</a:t>
            </a:r>
          </a:p>
          <a:p>
            <a:r>
              <a:rPr lang="en-US" dirty="0"/>
              <a:t>Now, multiplying an entry by a non-zero scalar is linear,</a:t>
            </a:r>
          </a:p>
          <a:p>
            <a:pPr marL="0" indent="0">
              <a:buNone/>
            </a:pPr>
            <a:r>
              <a:rPr lang="en-US" dirty="0"/>
              <a:t>	for we can do this mapping after calculating</a:t>
            </a:r>
            <a:r>
              <a:rPr lang="en-US" dirty="0">
                <a:latin typeface="Times New Roman" panose="02020603050405020304" pitchFamily="18" charset="0"/>
              </a:rPr>
              <a:t> </a:t>
            </a:r>
            <a:r>
              <a:rPr lang="en-US" i="1" dirty="0">
                <a:latin typeface="Symbol" panose="05050102010706020507" pitchFamily="18" charset="2"/>
              </a:rPr>
              <a:t>b </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Symbol" panose="05050102010706020507" pitchFamily="18" charset="2"/>
              </a:rPr>
              <a:t>g </a:t>
            </a:r>
            <a:r>
              <a:rPr lang="en-US" b="1" dirty="0">
                <a:latin typeface="Times New Roman" panose="02020603050405020304" pitchFamily="18" charset="0"/>
              </a:rPr>
              <a:t>u</a:t>
            </a:r>
            <a:r>
              <a:rPr lang="en-US" baseline="-25000" dirty="0">
                <a:latin typeface="Times New Roman" panose="02020603050405020304" pitchFamily="18" charset="0"/>
              </a:rPr>
              <a:t>2</a:t>
            </a:r>
          </a:p>
          <a:p>
            <a:pPr marL="0" indent="0">
              <a:buNone/>
            </a:pPr>
            <a:r>
              <a:rPr lang="en-US" dirty="0"/>
              <a:t>	or we can do this mapping first on both </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a:t>
            </a:r>
            <a:r>
              <a:rPr lang="en-US" dirty="0"/>
              <a:t>and</a:t>
            </a:r>
            <a:r>
              <a:rPr lang="en-US" dirty="0">
                <a:latin typeface="Times New Roman" panose="02020603050405020304" pitchFamily="18" charset="0"/>
              </a:rPr>
              <a:t> </a:t>
            </a:r>
            <a:r>
              <a:rPr lang="en-US" b="1" dirty="0">
                <a:latin typeface="Times New Roman" panose="02020603050405020304" pitchFamily="18" charset="0"/>
              </a:rPr>
              <a:t>u</a:t>
            </a:r>
            <a:r>
              <a:rPr lang="en-US" baseline="-25000" dirty="0">
                <a:latin typeface="Times New Roman" panose="02020603050405020304" pitchFamily="18" charset="0"/>
              </a:rPr>
              <a:t>2</a:t>
            </a:r>
            <a:r>
              <a:rPr lang="en-US" dirty="0"/>
              <a:t> and</a:t>
            </a:r>
            <a:br>
              <a:rPr lang="en-US" dirty="0"/>
            </a:br>
            <a:r>
              <a:rPr lang="en-US" dirty="0"/>
              <a:t>		then take the same linear combination of the results</a:t>
            </a:r>
          </a:p>
          <a:p>
            <a:pPr lvl="1"/>
            <a:r>
              <a:rPr lang="en-US" dirty="0"/>
              <a:t>The resulting vector will be the same dimension: </a:t>
            </a:r>
            <a:r>
              <a:rPr lang="en-US" i="1" dirty="0">
                <a:latin typeface="Times New Roman" panose="02020603050405020304" pitchFamily="18" charset="0"/>
              </a:rPr>
              <a:t>m</a:t>
            </a:r>
            <a:endParaRPr lang="en-US" dirty="0">
              <a:latin typeface="Times New Roman" panose="02020603050405020304" pitchFamily="18" charset="0"/>
            </a:endParaRPr>
          </a:p>
          <a:p>
            <a:pPr lvl="1"/>
            <a:r>
              <a:rPr lang="en-US" dirty="0">
                <a:latin typeface="Times New Roman" panose="02020603050405020304" pitchFamily="18" charset="0"/>
              </a:rPr>
              <a:t>Thus, the linear operator is an </a:t>
            </a:r>
            <a:r>
              <a:rPr lang="en-US" i="1" dirty="0">
                <a:latin typeface="Times New Roman" panose="02020603050405020304" pitchFamily="18" charset="0"/>
              </a:rPr>
              <a:t>m</a:t>
            </a:r>
            <a:r>
              <a:rPr lang="en-US" dirty="0">
                <a:latin typeface="Times New Roman" panose="02020603050405020304" pitchFamily="18" charset="0"/>
              </a:rPr>
              <a:t> × </a:t>
            </a:r>
            <a:r>
              <a:rPr lang="en-US" i="1" dirty="0">
                <a:latin typeface="Times New Roman" panose="02020603050405020304" pitchFamily="18" charset="0"/>
              </a:rPr>
              <a:t>m</a:t>
            </a:r>
            <a:r>
              <a:rPr lang="en-US" dirty="0">
                <a:latin typeface="Times New Roman" panose="02020603050405020304" pitchFamily="18" charset="0"/>
              </a:rPr>
              <a:t> </a:t>
            </a:r>
            <a:r>
              <a:rPr lang="en-US" dirty="0"/>
              <a:t>matrix</a:t>
            </a:r>
            <a:endParaRPr lang="en-US" dirty="0">
              <a:latin typeface="Times New Roman" panose="02020603050405020304" pitchFamily="18" charset="0"/>
            </a:endParaRPr>
          </a:p>
          <a:p>
            <a:r>
              <a:rPr lang="en-US" dirty="0"/>
              <a:t>Question: what is the matrix </a:t>
            </a:r>
            <a:r>
              <a:rPr lang="en-US" i="1" dirty="0">
                <a:latin typeface="Times New Roman" panose="02020603050405020304" pitchFamily="18" charset="0"/>
              </a:rPr>
              <a:t>R</a:t>
            </a:r>
            <a:r>
              <a:rPr lang="en-US" i="1" baseline="-25000" dirty="0">
                <a:latin typeface="Symbol" panose="05050102010706020507" pitchFamily="18" charset="2"/>
              </a:rPr>
              <a:t>a </a:t>
            </a:r>
            <a:r>
              <a:rPr lang="en-US" baseline="-25000" dirty="0">
                <a:latin typeface="Times New Roman" panose="02020603050405020304" pitchFamily="18" charset="0"/>
              </a:rPr>
              <a:t>R</a:t>
            </a:r>
            <a:r>
              <a:rPr lang="en-US" i="1" baseline="-25000" dirty="0">
                <a:latin typeface="Times New Roman" panose="02020603050405020304" pitchFamily="18" charset="0"/>
              </a:rPr>
              <a:t>i</a:t>
            </a:r>
            <a:r>
              <a:rPr lang="en-US" i="1" dirty="0">
                <a:latin typeface="Times New Roman" panose="02020603050405020304" pitchFamily="18" charset="0"/>
              </a:rPr>
              <a:t> </a:t>
            </a:r>
            <a:r>
              <a:rPr lang="en-US" dirty="0"/>
              <a:t>?</a:t>
            </a:r>
          </a:p>
        </p:txBody>
      </p:sp>
      <p:sp>
        <p:nvSpPr>
          <p:cNvPr id="4" name="Footer Placeholder 3"/>
          <p:cNvSpPr>
            <a:spLocks noGrp="1"/>
          </p:cNvSpPr>
          <p:nvPr>
            <p:ph type="ftr" sz="quarter" idx="11"/>
          </p:nvPr>
        </p:nvSpPr>
        <p:spPr/>
        <p:txBody>
          <a:bodyPr/>
          <a:lstStyle/>
          <a:p>
            <a:r>
              <a:rPr lang="en-US"/>
              <a:t>Row operations</a:t>
            </a:r>
            <a:endParaRPr lang="en-CA" dirty="0"/>
          </a:p>
        </p:txBody>
      </p:sp>
      <p:sp>
        <p:nvSpPr>
          <p:cNvPr id="5" name="Slide Number Placeholder 4"/>
          <p:cNvSpPr>
            <a:spLocks noGrp="1"/>
          </p:cNvSpPr>
          <p:nvPr>
            <p:ph type="sldNum" sz="quarter" idx="12"/>
          </p:nvPr>
        </p:nvSpPr>
        <p:spPr/>
        <p:txBody>
          <a:bodyPr/>
          <a:lstStyle/>
          <a:p>
            <a:fld id="{42EF6DC8-DA9C-4533-8A40-BB00A2545AF8}" type="slidenum">
              <a:rPr lang="en-CA" smtClean="0"/>
              <a:pPr/>
              <a:t>12</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0" name="Rectangle 2">
            <a:extLst>
              <a:ext uri="{FF2B5EF4-FFF2-40B4-BE49-F238E27FC236}">
                <a16:creationId xmlns:a16="http://schemas.microsoft.com/office/drawing/2014/main" id="{D0EF3B08-A82E-4EF7-8656-B33C11DA030A}"/>
              </a:ext>
            </a:extLst>
          </p:cNvPr>
          <p:cNvSpPr>
            <a:spLocks noChangeArrowheads="1"/>
          </p:cNvSpPr>
          <p:nvPr/>
        </p:nvSpPr>
        <p:spPr bwMode="auto">
          <a:xfrm>
            <a:off x="1701621" y="2351449"/>
            <a:ext cx="1381198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5" name="Audio 14">
            <a:hlinkClick r:id="" action="ppaction://media"/>
            <a:extLst>
              <a:ext uri="{FF2B5EF4-FFF2-40B4-BE49-F238E27FC236}">
                <a16:creationId xmlns:a16="http://schemas.microsoft.com/office/drawing/2014/main" id="{D7E2D8A3-3AF8-4B5A-BFCF-FDF565710CF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31368028"/>
      </p:ext>
    </p:extLst>
  </p:cSld>
  <p:clrMapOvr>
    <a:masterClrMapping/>
  </p:clrMapOvr>
  <mc:AlternateContent xmlns:mc="http://schemas.openxmlformats.org/markup-compatibility/2006">
    <mc:Choice xmlns:p14="http://schemas.microsoft.com/office/powerpoint/2010/main" Requires="p14">
      <p:transition spd="slow" p14:dur="2000" advTm="117889"/>
    </mc:Choice>
    <mc:Fallback>
      <p:transition spd="slow" advTm="117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1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Object 17">
            <a:extLst>
              <a:ext uri="{FF2B5EF4-FFF2-40B4-BE49-F238E27FC236}">
                <a16:creationId xmlns:a16="http://schemas.microsoft.com/office/drawing/2014/main" id="{6D97635B-3DB9-4739-8CC7-DEB7B5CDB406}"/>
              </a:ext>
            </a:extLst>
          </p:cNvPr>
          <p:cNvGraphicFramePr>
            <a:graphicFrameLocks noChangeAspect="1"/>
          </p:cNvGraphicFramePr>
          <p:nvPr/>
        </p:nvGraphicFramePr>
        <p:xfrm>
          <a:off x="1742577" y="1112838"/>
          <a:ext cx="5794375" cy="5570537"/>
        </p:xfrm>
        <a:graphic>
          <a:graphicData uri="http://schemas.openxmlformats.org/presentationml/2006/ole">
            <mc:AlternateContent xmlns:mc="http://schemas.openxmlformats.org/markup-compatibility/2006">
              <mc:Choice xmlns:v="urn:schemas-microsoft-com:vml" Requires="v">
                <p:oleObj spid="_x0000_s505864" name="Equation" r:id="rId6" imgW="2387520" imgH="2298600" progId="Equation.DSMT4">
                  <p:embed/>
                </p:oleObj>
              </mc:Choice>
              <mc:Fallback>
                <p:oleObj name="Equation" r:id="rId6" imgW="2387520" imgH="2298600" progId="Equation.DSMT4">
                  <p:embed/>
                  <p:pic>
                    <p:nvPicPr>
                      <p:cNvPr id="18" name="Object 17">
                        <a:extLst>
                          <a:ext uri="{FF2B5EF4-FFF2-40B4-BE49-F238E27FC236}">
                            <a16:creationId xmlns:a16="http://schemas.microsoft.com/office/drawing/2014/main" id="{6D97635B-3DB9-4739-8CC7-DEB7B5CDB406}"/>
                          </a:ext>
                        </a:extLst>
                      </p:cNvPr>
                      <p:cNvPicPr/>
                      <p:nvPr/>
                    </p:nvPicPr>
                    <p:blipFill>
                      <a:blip r:embed="rId7"/>
                      <a:stretch>
                        <a:fillRect/>
                      </a:stretch>
                    </p:blipFill>
                    <p:spPr>
                      <a:xfrm>
                        <a:off x="1742577" y="1112838"/>
                        <a:ext cx="5794375" cy="557053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t>Multiplying a row by a non-zero scalar</a:t>
            </a:r>
            <a:endParaRPr lang="en-CA" dirty="0"/>
          </a:p>
        </p:txBody>
      </p:sp>
      <p:sp>
        <p:nvSpPr>
          <p:cNvPr id="4" name="Footer Placeholder 3"/>
          <p:cNvSpPr>
            <a:spLocks noGrp="1"/>
          </p:cNvSpPr>
          <p:nvPr>
            <p:ph type="ftr" sz="quarter" idx="11"/>
          </p:nvPr>
        </p:nvSpPr>
        <p:spPr/>
        <p:txBody>
          <a:bodyPr/>
          <a:lstStyle/>
          <a:p>
            <a:r>
              <a:rPr lang="en-US"/>
              <a:t>Row operations</a:t>
            </a:r>
            <a:endParaRPr lang="en-CA" dirty="0"/>
          </a:p>
        </p:txBody>
      </p:sp>
      <p:sp>
        <p:nvSpPr>
          <p:cNvPr id="5" name="Slide Number Placeholder 4"/>
          <p:cNvSpPr>
            <a:spLocks noGrp="1"/>
          </p:cNvSpPr>
          <p:nvPr>
            <p:ph type="sldNum" sz="quarter" idx="12"/>
          </p:nvPr>
        </p:nvSpPr>
        <p:spPr/>
        <p:txBody>
          <a:bodyPr/>
          <a:lstStyle/>
          <a:p>
            <a:fld id="{42EF6DC8-DA9C-4533-8A40-BB00A2545AF8}" type="slidenum">
              <a:rPr lang="en-CA" smtClean="0"/>
              <a:pPr/>
              <a:t>13</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0" name="Rectangle 2">
            <a:extLst>
              <a:ext uri="{FF2B5EF4-FFF2-40B4-BE49-F238E27FC236}">
                <a16:creationId xmlns:a16="http://schemas.microsoft.com/office/drawing/2014/main" id="{D0EF3B08-A82E-4EF7-8656-B33C11DA030A}"/>
              </a:ext>
            </a:extLst>
          </p:cNvPr>
          <p:cNvSpPr>
            <a:spLocks noChangeArrowheads="1"/>
          </p:cNvSpPr>
          <p:nvPr/>
        </p:nvSpPr>
        <p:spPr bwMode="auto">
          <a:xfrm>
            <a:off x="1701621" y="2351449"/>
            <a:ext cx="1381198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3" name="Object 12">
            <a:extLst>
              <a:ext uri="{FF2B5EF4-FFF2-40B4-BE49-F238E27FC236}">
                <a16:creationId xmlns:a16="http://schemas.microsoft.com/office/drawing/2014/main" id="{F2B98F66-730E-4574-AB02-10DF801E180D}"/>
              </a:ext>
            </a:extLst>
          </p:cNvPr>
          <p:cNvGraphicFramePr>
            <a:graphicFrameLocks noChangeAspect="1"/>
          </p:cNvGraphicFramePr>
          <p:nvPr>
            <p:extLst>
              <p:ext uri="{D42A27DB-BD31-4B8C-83A1-F6EECF244321}">
                <p14:modId xmlns:p14="http://schemas.microsoft.com/office/powerpoint/2010/main" val="403793767"/>
              </p:ext>
            </p:extLst>
          </p:nvPr>
        </p:nvGraphicFramePr>
        <p:xfrm>
          <a:off x="880520" y="1112838"/>
          <a:ext cx="6688138" cy="5570537"/>
        </p:xfrm>
        <a:graphic>
          <a:graphicData uri="http://schemas.openxmlformats.org/presentationml/2006/ole">
            <mc:AlternateContent xmlns:mc="http://schemas.openxmlformats.org/markup-compatibility/2006">
              <mc:Choice xmlns:v="urn:schemas-microsoft-com:vml" Requires="v">
                <p:oleObj spid="_x0000_s505865" name="Equation" r:id="rId8" imgW="2755800" imgH="2298600" progId="Equation.DSMT4">
                  <p:embed/>
                </p:oleObj>
              </mc:Choice>
              <mc:Fallback>
                <p:oleObj name="Equation" r:id="rId8" imgW="2755800" imgH="2298600" progId="Equation.DSMT4">
                  <p:embed/>
                  <p:pic>
                    <p:nvPicPr>
                      <p:cNvPr id="13" name="Object 12">
                        <a:extLst>
                          <a:ext uri="{FF2B5EF4-FFF2-40B4-BE49-F238E27FC236}">
                            <a16:creationId xmlns:a16="http://schemas.microsoft.com/office/drawing/2014/main" id="{F2B98F66-730E-4574-AB02-10DF801E180D}"/>
                          </a:ext>
                        </a:extLst>
                      </p:cNvPr>
                      <p:cNvPicPr/>
                      <p:nvPr/>
                    </p:nvPicPr>
                    <p:blipFill>
                      <a:blip r:embed="rId9"/>
                      <a:stretch>
                        <a:fillRect/>
                      </a:stretch>
                    </p:blipFill>
                    <p:spPr>
                      <a:xfrm>
                        <a:off x="880520" y="1112838"/>
                        <a:ext cx="6688138" cy="5570537"/>
                      </a:xfrm>
                      <a:prstGeom prst="rect">
                        <a:avLst/>
                      </a:prstGeom>
                    </p:spPr>
                  </p:pic>
                </p:oleObj>
              </mc:Fallback>
            </mc:AlternateContent>
          </a:graphicData>
        </a:graphic>
      </p:graphicFrame>
      <p:sp>
        <p:nvSpPr>
          <p:cNvPr id="15" name="Rectangle: Rounded Corners 14">
            <a:extLst>
              <a:ext uri="{FF2B5EF4-FFF2-40B4-BE49-F238E27FC236}">
                <a16:creationId xmlns:a16="http://schemas.microsoft.com/office/drawing/2014/main" id="{501315C4-083A-42BE-97BE-E59FA7DA1BA8}"/>
              </a:ext>
            </a:extLst>
          </p:cNvPr>
          <p:cNvSpPr/>
          <p:nvPr/>
        </p:nvSpPr>
        <p:spPr>
          <a:xfrm>
            <a:off x="3728973" y="2930322"/>
            <a:ext cx="486136" cy="49518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B4FA30D0-620D-41A7-85B0-D7BA9C96E704}"/>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179758637"/>
      </p:ext>
    </p:extLst>
  </p:cSld>
  <p:clrMapOvr>
    <a:masterClrMapping/>
  </p:clrMapOvr>
  <mc:AlternateContent xmlns:mc="http://schemas.openxmlformats.org/markup-compatibility/2006">
    <mc:Choice xmlns:p14="http://schemas.microsoft.com/office/powerpoint/2010/main" Requires="p14">
      <p:transition spd="slow" p14:dur="2000" advTm="40410"/>
    </mc:Choice>
    <mc:Fallback>
      <p:transition spd="slow" advTm="40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8"/>
                </p:tgtEl>
              </p:cMediaNode>
            </p:audio>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Multiplying a row by a non-zero scalar</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Suppose we want to multiply Rows 2 by </a:t>
            </a:r>
            <a:r>
              <a:rPr lang="en-US" dirty="0">
                <a:latin typeface="Times New Roman" panose="02020603050405020304" pitchFamily="18" charset="0"/>
              </a:rPr>
              <a:t>–0.125</a:t>
            </a:r>
            <a:r>
              <a:rPr lang="en-US" dirty="0"/>
              <a:t>:</a:t>
            </a:r>
          </a:p>
          <a:p>
            <a:pPr lvl="1"/>
            <a:r>
              <a:rPr lang="en-US" dirty="0"/>
              <a:t>Multiply on the left by </a:t>
            </a:r>
            <a:r>
              <a:rPr lang="en-US" i="1" dirty="0">
                <a:latin typeface="Times New Roman" panose="02020603050405020304" pitchFamily="18" charset="0"/>
              </a:rPr>
              <a:t>R</a:t>
            </a:r>
            <a:r>
              <a:rPr lang="en-US" baseline="-25000" dirty="0">
                <a:latin typeface="Times New Roman" panose="02020603050405020304" pitchFamily="18" charset="0"/>
              </a:rPr>
              <a:t>–0.125</a:t>
            </a:r>
            <a:r>
              <a:rPr lang="en-US" i="1" baseline="-25000" dirty="0">
                <a:latin typeface="Times New Roman" panose="02020603050405020304" pitchFamily="18" charset="0"/>
              </a:rPr>
              <a:t>R</a:t>
            </a:r>
            <a:r>
              <a:rPr lang="en-US" baseline="-25000" dirty="0">
                <a:latin typeface="Times New Roman" panose="02020603050405020304" pitchFamily="18" charset="0"/>
              </a:rPr>
              <a:t>2</a:t>
            </a:r>
            <a:endParaRPr lang="en-US" i="1" baseline="-25000" dirty="0">
              <a:latin typeface="Times New Roman" panose="02020603050405020304" pitchFamily="18" charset="0"/>
            </a:endParaRPr>
          </a:p>
          <a:p>
            <a:pPr marL="0" indent="0">
              <a:buNone/>
            </a:pP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Row operations</a:t>
            </a:r>
            <a:endParaRPr lang="en-CA" dirty="0"/>
          </a:p>
        </p:txBody>
      </p:sp>
      <p:sp>
        <p:nvSpPr>
          <p:cNvPr id="5" name="Slide Number Placeholder 4"/>
          <p:cNvSpPr>
            <a:spLocks noGrp="1"/>
          </p:cNvSpPr>
          <p:nvPr>
            <p:ph type="sldNum" sz="quarter" idx="12"/>
          </p:nvPr>
        </p:nvSpPr>
        <p:spPr/>
        <p:txBody>
          <a:bodyPr/>
          <a:lstStyle/>
          <a:p>
            <a:fld id="{42EF6DC8-DA9C-4533-8A40-BB00A2545AF8}" type="slidenum">
              <a:rPr lang="en-CA" smtClean="0"/>
              <a:pPr/>
              <a:t>14</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0" name="Rectangle 2">
            <a:extLst>
              <a:ext uri="{FF2B5EF4-FFF2-40B4-BE49-F238E27FC236}">
                <a16:creationId xmlns:a16="http://schemas.microsoft.com/office/drawing/2014/main" id="{D0EF3B08-A82E-4EF7-8656-B33C11DA030A}"/>
              </a:ext>
            </a:extLst>
          </p:cNvPr>
          <p:cNvSpPr>
            <a:spLocks noChangeArrowheads="1"/>
          </p:cNvSpPr>
          <p:nvPr/>
        </p:nvSpPr>
        <p:spPr bwMode="auto">
          <a:xfrm>
            <a:off x="1701621" y="2351449"/>
            <a:ext cx="1381198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8" name="Object 7">
            <a:extLst>
              <a:ext uri="{FF2B5EF4-FFF2-40B4-BE49-F238E27FC236}">
                <a16:creationId xmlns:a16="http://schemas.microsoft.com/office/drawing/2014/main" id="{8E1E035E-9FBA-46AF-8EBA-B1AFFC667790}"/>
              </a:ext>
            </a:extLst>
          </p:cNvPr>
          <p:cNvGraphicFramePr>
            <a:graphicFrameLocks noChangeAspect="1"/>
          </p:cNvGraphicFramePr>
          <p:nvPr>
            <p:extLst>
              <p:ext uri="{D42A27DB-BD31-4B8C-83A1-F6EECF244321}">
                <p14:modId xmlns:p14="http://schemas.microsoft.com/office/powerpoint/2010/main" val="3039933790"/>
              </p:ext>
            </p:extLst>
          </p:nvPr>
        </p:nvGraphicFramePr>
        <p:xfrm>
          <a:off x="702880" y="2744788"/>
          <a:ext cx="2449513" cy="2005012"/>
        </p:xfrm>
        <a:graphic>
          <a:graphicData uri="http://schemas.openxmlformats.org/presentationml/2006/ole">
            <mc:AlternateContent xmlns:mc="http://schemas.openxmlformats.org/markup-compatibility/2006">
              <mc:Choice xmlns:v="urn:schemas-microsoft-com:vml" Requires="v">
                <p:oleObj spid="_x0000_s506894" name="Equation" r:id="rId6" imgW="1396800" imgH="1143000" progId="Equation.DSMT4">
                  <p:embed/>
                </p:oleObj>
              </mc:Choice>
              <mc:Fallback>
                <p:oleObj name="Equation" r:id="rId6" imgW="1396800" imgH="1143000" progId="Equation.DSMT4">
                  <p:embed/>
                  <p:pic>
                    <p:nvPicPr>
                      <p:cNvPr id="8" name="Object 7">
                        <a:extLst>
                          <a:ext uri="{FF2B5EF4-FFF2-40B4-BE49-F238E27FC236}">
                            <a16:creationId xmlns:a16="http://schemas.microsoft.com/office/drawing/2014/main" id="{8E1E035E-9FBA-46AF-8EBA-B1AFFC667790}"/>
                          </a:ext>
                        </a:extLst>
                      </p:cNvPr>
                      <p:cNvPicPr/>
                      <p:nvPr/>
                    </p:nvPicPr>
                    <p:blipFill>
                      <a:blip r:embed="rId7"/>
                      <a:stretch>
                        <a:fillRect/>
                      </a:stretch>
                    </p:blipFill>
                    <p:spPr>
                      <a:xfrm>
                        <a:off x="702880" y="2744788"/>
                        <a:ext cx="2449513" cy="2005012"/>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34DD33DE-296E-4B58-9771-897D81CC9DDD}"/>
              </a:ext>
            </a:extLst>
          </p:cNvPr>
          <p:cNvGraphicFramePr>
            <a:graphicFrameLocks noChangeAspect="1"/>
          </p:cNvGraphicFramePr>
          <p:nvPr>
            <p:extLst>
              <p:ext uri="{D42A27DB-BD31-4B8C-83A1-F6EECF244321}">
                <p14:modId xmlns:p14="http://schemas.microsoft.com/office/powerpoint/2010/main" val="844361494"/>
              </p:ext>
            </p:extLst>
          </p:nvPr>
        </p:nvGraphicFramePr>
        <p:xfrm>
          <a:off x="3186575" y="2744788"/>
          <a:ext cx="1963738" cy="2005012"/>
        </p:xfrm>
        <a:graphic>
          <a:graphicData uri="http://schemas.openxmlformats.org/presentationml/2006/ole">
            <mc:AlternateContent xmlns:mc="http://schemas.openxmlformats.org/markup-compatibility/2006">
              <mc:Choice xmlns:v="urn:schemas-microsoft-com:vml" Requires="v">
                <p:oleObj spid="_x0000_s506895" name="Equation" r:id="rId8" imgW="1117440" imgH="1143000" progId="Equation.DSMT4">
                  <p:embed/>
                </p:oleObj>
              </mc:Choice>
              <mc:Fallback>
                <p:oleObj name="Equation" r:id="rId8" imgW="1117440" imgH="1143000" progId="Equation.DSMT4">
                  <p:embed/>
                  <p:pic>
                    <p:nvPicPr>
                      <p:cNvPr id="13" name="Object 12">
                        <a:extLst>
                          <a:ext uri="{FF2B5EF4-FFF2-40B4-BE49-F238E27FC236}">
                            <a16:creationId xmlns:a16="http://schemas.microsoft.com/office/drawing/2014/main" id="{34DD33DE-296E-4B58-9771-897D81CC9DDD}"/>
                          </a:ext>
                        </a:extLst>
                      </p:cNvPr>
                      <p:cNvPicPr/>
                      <p:nvPr/>
                    </p:nvPicPr>
                    <p:blipFill>
                      <a:blip r:embed="rId9"/>
                      <a:stretch>
                        <a:fillRect/>
                      </a:stretch>
                    </p:blipFill>
                    <p:spPr>
                      <a:xfrm>
                        <a:off x="3186575" y="2744788"/>
                        <a:ext cx="1963738" cy="2005012"/>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DFC62499-D1B9-4338-9553-E45478EAA016}"/>
              </a:ext>
            </a:extLst>
          </p:cNvPr>
          <p:cNvGraphicFramePr>
            <a:graphicFrameLocks noChangeAspect="1"/>
          </p:cNvGraphicFramePr>
          <p:nvPr>
            <p:extLst>
              <p:ext uri="{D42A27DB-BD31-4B8C-83A1-F6EECF244321}">
                <p14:modId xmlns:p14="http://schemas.microsoft.com/office/powerpoint/2010/main" val="447154467"/>
              </p:ext>
            </p:extLst>
          </p:nvPr>
        </p:nvGraphicFramePr>
        <p:xfrm>
          <a:off x="5218893" y="2744788"/>
          <a:ext cx="2185988" cy="2005012"/>
        </p:xfrm>
        <a:graphic>
          <a:graphicData uri="http://schemas.openxmlformats.org/presentationml/2006/ole">
            <mc:AlternateContent xmlns:mc="http://schemas.openxmlformats.org/markup-compatibility/2006">
              <mc:Choice xmlns:v="urn:schemas-microsoft-com:vml" Requires="v">
                <p:oleObj spid="_x0000_s506896" name="Equation" r:id="rId10" imgW="1244520" imgH="1143000" progId="Equation.DSMT4">
                  <p:embed/>
                </p:oleObj>
              </mc:Choice>
              <mc:Fallback>
                <p:oleObj name="Equation" r:id="rId10" imgW="1244520" imgH="1143000" progId="Equation.DSMT4">
                  <p:embed/>
                  <p:pic>
                    <p:nvPicPr>
                      <p:cNvPr id="14" name="Object 13">
                        <a:extLst>
                          <a:ext uri="{FF2B5EF4-FFF2-40B4-BE49-F238E27FC236}">
                            <a16:creationId xmlns:a16="http://schemas.microsoft.com/office/drawing/2014/main" id="{DFC62499-D1B9-4338-9553-E45478EAA016}"/>
                          </a:ext>
                        </a:extLst>
                      </p:cNvPr>
                      <p:cNvPicPr/>
                      <p:nvPr/>
                    </p:nvPicPr>
                    <p:blipFill>
                      <a:blip r:embed="rId11"/>
                      <a:stretch>
                        <a:fillRect/>
                      </a:stretch>
                    </p:blipFill>
                    <p:spPr>
                      <a:xfrm>
                        <a:off x="5218893" y="2744788"/>
                        <a:ext cx="2185988" cy="2005012"/>
                      </a:xfrm>
                      <a:prstGeom prst="rect">
                        <a:avLst/>
                      </a:prstGeom>
                    </p:spPr>
                  </p:pic>
                </p:oleObj>
              </mc:Fallback>
            </mc:AlternateContent>
          </a:graphicData>
        </a:graphic>
      </p:graphicFrame>
      <p:pic>
        <p:nvPicPr>
          <p:cNvPr id="11" name="Audio 10">
            <a:hlinkClick r:id="" action="ppaction://media"/>
            <a:extLst>
              <a:ext uri="{FF2B5EF4-FFF2-40B4-BE49-F238E27FC236}">
                <a16:creationId xmlns:a16="http://schemas.microsoft.com/office/drawing/2014/main" id="{ACB75251-99B5-4BF4-A0A3-143399C6FC37}"/>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745877666"/>
      </p:ext>
    </p:extLst>
  </p:cSld>
  <p:clrMapOvr>
    <a:masterClrMapping/>
  </p:clrMapOvr>
  <mc:AlternateContent xmlns:mc="http://schemas.openxmlformats.org/markup-compatibility/2006">
    <mc:Choice xmlns:p14="http://schemas.microsoft.com/office/powerpoint/2010/main" Requires="p14">
      <p:transition spd="slow" p14:dur="2000" advTm="41338"/>
    </mc:Choice>
    <mc:Fallback>
      <p:transition spd="slow" advTm="41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Multiplying a row by a non-zero scalar</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Now, we can undo the operation of multiplying a row by a</a:t>
            </a:r>
            <a:br>
              <a:rPr lang="en-US" dirty="0"/>
            </a:br>
            <a:r>
              <a:rPr lang="en-US" dirty="0"/>
              <a:t>non-zero scalar?</a:t>
            </a:r>
          </a:p>
          <a:p>
            <a:pPr lvl="1"/>
            <a:r>
              <a:rPr lang="en-US" dirty="0"/>
              <a:t>Yes, multiply that row by the multiplicative inverse of that scalar:</a:t>
            </a:r>
          </a:p>
          <a:p>
            <a:pPr marL="0" indent="0">
              <a:buNone/>
            </a:pPr>
            <a:endParaRPr lang="en-US" baseline="-25000" dirty="0">
              <a:latin typeface="Times New Roman" panose="02020603050405020304" pitchFamily="18" charset="0"/>
            </a:endParaRPr>
          </a:p>
          <a:p>
            <a:pPr marL="0" indent="0">
              <a:buNone/>
            </a:pP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Row operations</a:t>
            </a:r>
            <a:endParaRPr lang="en-CA" dirty="0"/>
          </a:p>
        </p:txBody>
      </p:sp>
      <p:sp>
        <p:nvSpPr>
          <p:cNvPr id="5" name="Slide Number Placeholder 4"/>
          <p:cNvSpPr>
            <a:spLocks noGrp="1"/>
          </p:cNvSpPr>
          <p:nvPr>
            <p:ph type="sldNum" sz="quarter" idx="12"/>
          </p:nvPr>
        </p:nvSpPr>
        <p:spPr/>
        <p:txBody>
          <a:bodyPr/>
          <a:lstStyle/>
          <a:p>
            <a:fld id="{42EF6DC8-DA9C-4533-8A40-BB00A2545AF8}" type="slidenum">
              <a:rPr lang="en-CA" smtClean="0"/>
              <a:pPr/>
              <a:t>15</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0" name="Rectangle 2">
            <a:extLst>
              <a:ext uri="{FF2B5EF4-FFF2-40B4-BE49-F238E27FC236}">
                <a16:creationId xmlns:a16="http://schemas.microsoft.com/office/drawing/2014/main" id="{D0EF3B08-A82E-4EF7-8656-B33C11DA030A}"/>
              </a:ext>
            </a:extLst>
          </p:cNvPr>
          <p:cNvSpPr>
            <a:spLocks noChangeArrowheads="1"/>
          </p:cNvSpPr>
          <p:nvPr/>
        </p:nvSpPr>
        <p:spPr bwMode="auto">
          <a:xfrm>
            <a:off x="1701621" y="2351449"/>
            <a:ext cx="1381198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7" name="Object 6">
            <a:extLst>
              <a:ext uri="{FF2B5EF4-FFF2-40B4-BE49-F238E27FC236}">
                <a16:creationId xmlns:a16="http://schemas.microsoft.com/office/drawing/2014/main" id="{CF5DCA6A-75C1-4E31-8656-E6C930649FFF}"/>
              </a:ext>
            </a:extLst>
          </p:cNvPr>
          <p:cNvGraphicFramePr>
            <a:graphicFrameLocks noChangeAspect="1"/>
          </p:cNvGraphicFramePr>
          <p:nvPr>
            <p:extLst>
              <p:ext uri="{D42A27DB-BD31-4B8C-83A1-F6EECF244321}">
                <p14:modId xmlns:p14="http://schemas.microsoft.com/office/powerpoint/2010/main" val="1608990833"/>
              </p:ext>
            </p:extLst>
          </p:nvPr>
        </p:nvGraphicFramePr>
        <p:xfrm>
          <a:off x="3748088" y="2644775"/>
          <a:ext cx="1819275" cy="639763"/>
        </p:xfrm>
        <a:graphic>
          <a:graphicData uri="http://schemas.openxmlformats.org/presentationml/2006/ole">
            <mc:AlternateContent xmlns:mc="http://schemas.openxmlformats.org/markup-compatibility/2006">
              <mc:Choice xmlns:v="urn:schemas-microsoft-com:vml" Requires="v">
                <p:oleObj spid="_x0000_s507922" name="Equation" r:id="rId6" imgW="647640" imgH="228600" progId="Equation.DSMT4">
                  <p:embed/>
                </p:oleObj>
              </mc:Choice>
              <mc:Fallback>
                <p:oleObj name="Equation" r:id="rId6" imgW="647640" imgH="228600" progId="Equation.DSMT4">
                  <p:embed/>
                  <p:pic>
                    <p:nvPicPr>
                      <p:cNvPr id="7" name="Object 6">
                        <a:extLst>
                          <a:ext uri="{FF2B5EF4-FFF2-40B4-BE49-F238E27FC236}">
                            <a16:creationId xmlns:a16="http://schemas.microsoft.com/office/drawing/2014/main" id="{CF5DCA6A-75C1-4E31-8656-E6C930649FFF}"/>
                          </a:ext>
                        </a:extLst>
                      </p:cNvPr>
                      <p:cNvPicPr/>
                      <p:nvPr/>
                    </p:nvPicPr>
                    <p:blipFill>
                      <a:blip r:embed="rId7"/>
                      <a:stretch>
                        <a:fillRect/>
                      </a:stretch>
                    </p:blipFill>
                    <p:spPr>
                      <a:xfrm>
                        <a:off x="3748088" y="2644775"/>
                        <a:ext cx="1819275" cy="639763"/>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EB21D214-F09C-44B6-825E-C941BB6CF4BA}"/>
              </a:ext>
            </a:extLst>
          </p:cNvPr>
          <p:cNvGraphicFramePr>
            <a:graphicFrameLocks noChangeAspect="1"/>
          </p:cNvGraphicFramePr>
          <p:nvPr>
            <p:extLst>
              <p:ext uri="{D42A27DB-BD31-4B8C-83A1-F6EECF244321}">
                <p14:modId xmlns:p14="http://schemas.microsoft.com/office/powerpoint/2010/main" val="2803552838"/>
              </p:ext>
            </p:extLst>
          </p:nvPr>
        </p:nvGraphicFramePr>
        <p:xfrm>
          <a:off x="2825750" y="3448050"/>
          <a:ext cx="3743325" cy="604838"/>
        </p:xfrm>
        <a:graphic>
          <a:graphicData uri="http://schemas.openxmlformats.org/presentationml/2006/ole">
            <mc:AlternateContent xmlns:mc="http://schemas.openxmlformats.org/markup-compatibility/2006">
              <mc:Choice xmlns:v="urn:schemas-microsoft-com:vml" Requires="v">
                <p:oleObj spid="_x0000_s507923" name="Equation" r:id="rId8" imgW="1333440" imgH="215640" progId="Equation.DSMT4">
                  <p:embed/>
                </p:oleObj>
              </mc:Choice>
              <mc:Fallback>
                <p:oleObj name="Equation" r:id="rId8" imgW="1333440" imgH="215640" progId="Equation.DSMT4">
                  <p:embed/>
                  <p:pic>
                    <p:nvPicPr>
                      <p:cNvPr id="12" name="Object 11">
                        <a:extLst>
                          <a:ext uri="{FF2B5EF4-FFF2-40B4-BE49-F238E27FC236}">
                            <a16:creationId xmlns:a16="http://schemas.microsoft.com/office/drawing/2014/main" id="{EB21D214-F09C-44B6-825E-C941BB6CF4BA}"/>
                          </a:ext>
                        </a:extLst>
                      </p:cNvPr>
                      <p:cNvPicPr/>
                      <p:nvPr/>
                    </p:nvPicPr>
                    <p:blipFill>
                      <a:blip r:embed="rId9"/>
                      <a:stretch>
                        <a:fillRect/>
                      </a:stretch>
                    </p:blipFill>
                    <p:spPr>
                      <a:xfrm>
                        <a:off x="2825750" y="3448050"/>
                        <a:ext cx="3743325" cy="604838"/>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27B3FD72-646B-4BA6-BC8E-96212B341FF7}"/>
              </a:ext>
            </a:extLst>
          </p:cNvPr>
          <p:cNvGraphicFramePr>
            <a:graphicFrameLocks noChangeAspect="1"/>
          </p:cNvGraphicFramePr>
          <p:nvPr>
            <p:extLst>
              <p:ext uri="{D42A27DB-BD31-4B8C-83A1-F6EECF244321}">
                <p14:modId xmlns:p14="http://schemas.microsoft.com/office/powerpoint/2010/main" val="3144421993"/>
              </p:ext>
            </p:extLst>
          </p:nvPr>
        </p:nvGraphicFramePr>
        <p:xfrm>
          <a:off x="190500" y="4395788"/>
          <a:ext cx="5210175" cy="2005012"/>
        </p:xfrm>
        <a:graphic>
          <a:graphicData uri="http://schemas.openxmlformats.org/presentationml/2006/ole">
            <mc:AlternateContent xmlns:mc="http://schemas.openxmlformats.org/markup-compatibility/2006">
              <mc:Choice xmlns:v="urn:schemas-microsoft-com:vml" Requires="v">
                <p:oleObj spid="_x0000_s507924" name="Equation" r:id="rId10" imgW="2971800" imgH="1143000" progId="Equation.DSMT4">
                  <p:embed/>
                </p:oleObj>
              </mc:Choice>
              <mc:Fallback>
                <p:oleObj name="Equation" r:id="rId10" imgW="2971800" imgH="1143000" progId="Equation.DSMT4">
                  <p:embed/>
                  <p:pic>
                    <p:nvPicPr>
                      <p:cNvPr id="13" name="Object 12">
                        <a:extLst>
                          <a:ext uri="{FF2B5EF4-FFF2-40B4-BE49-F238E27FC236}">
                            <a16:creationId xmlns:a16="http://schemas.microsoft.com/office/drawing/2014/main" id="{27B3FD72-646B-4BA6-BC8E-96212B341FF7}"/>
                          </a:ext>
                        </a:extLst>
                      </p:cNvPr>
                      <p:cNvPicPr/>
                      <p:nvPr/>
                    </p:nvPicPr>
                    <p:blipFill>
                      <a:blip r:embed="rId11"/>
                      <a:stretch>
                        <a:fillRect/>
                      </a:stretch>
                    </p:blipFill>
                    <p:spPr>
                      <a:xfrm>
                        <a:off x="190500" y="4395788"/>
                        <a:ext cx="5210175" cy="2005012"/>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7871D4CA-4668-4634-A7A5-5B9B46E3A76B}"/>
              </a:ext>
            </a:extLst>
          </p:cNvPr>
          <p:cNvGraphicFramePr>
            <a:graphicFrameLocks noChangeAspect="1"/>
          </p:cNvGraphicFramePr>
          <p:nvPr>
            <p:extLst>
              <p:ext uri="{D42A27DB-BD31-4B8C-83A1-F6EECF244321}">
                <p14:modId xmlns:p14="http://schemas.microsoft.com/office/powerpoint/2010/main" val="1734936555"/>
              </p:ext>
            </p:extLst>
          </p:nvPr>
        </p:nvGraphicFramePr>
        <p:xfrm>
          <a:off x="5415028" y="4410868"/>
          <a:ext cx="2651125" cy="2005013"/>
        </p:xfrm>
        <a:graphic>
          <a:graphicData uri="http://schemas.openxmlformats.org/presentationml/2006/ole">
            <mc:AlternateContent xmlns:mc="http://schemas.openxmlformats.org/markup-compatibility/2006">
              <mc:Choice xmlns:v="urn:schemas-microsoft-com:vml" Requires="v">
                <p:oleObj spid="_x0000_s507925" name="Equation" r:id="rId12" imgW="1511280" imgH="1143000" progId="Equation.DSMT4">
                  <p:embed/>
                </p:oleObj>
              </mc:Choice>
              <mc:Fallback>
                <p:oleObj name="Equation" r:id="rId12" imgW="1511280" imgH="1143000" progId="Equation.DSMT4">
                  <p:embed/>
                  <p:pic>
                    <p:nvPicPr>
                      <p:cNvPr id="15" name="Object 14">
                        <a:extLst>
                          <a:ext uri="{FF2B5EF4-FFF2-40B4-BE49-F238E27FC236}">
                            <a16:creationId xmlns:a16="http://schemas.microsoft.com/office/drawing/2014/main" id="{7871D4CA-4668-4634-A7A5-5B9B46E3A76B}"/>
                          </a:ext>
                        </a:extLst>
                      </p:cNvPr>
                      <p:cNvPicPr/>
                      <p:nvPr/>
                    </p:nvPicPr>
                    <p:blipFill>
                      <a:blip r:embed="rId13"/>
                      <a:stretch>
                        <a:fillRect/>
                      </a:stretch>
                    </p:blipFill>
                    <p:spPr>
                      <a:xfrm>
                        <a:off x="5415028" y="4410868"/>
                        <a:ext cx="2651125" cy="2005013"/>
                      </a:xfrm>
                      <a:prstGeom prst="rect">
                        <a:avLst/>
                      </a:prstGeom>
                    </p:spPr>
                  </p:pic>
                </p:oleObj>
              </mc:Fallback>
            </mc:AlternateContent>
          </a:graphicData>
        </a:graphic>
      </p:graphicFrame>
      <p:pic>
        <p:nvPicPr>
          <p:cNvPr id="11" name="Audio 10">
            <a:hlinkClick r:id="" action="ppaction://media"/>
            <a:extLst>
              <a:ext uri="{FF2B5EF4-FFF2-40B4-BE49-F238E27FC236}">
                <a16:creationId xmlns:a16="http://schemas.microsoft.com/office/drawing/2014/main" id="{1FDE34C1-583A-4A7F-81A6-1BD648DC2E42}"/>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052475637"/>
      </p:ext>
    </p:extLst>
  </p:cSld>
  <p:clrMapOvr>
    <a:masterClrMapping/>
  </p:clrMapOvr>
  <mc:AlternateContent xmlns:mc="http://schemas.openxmlformats.org/markup-compatibility/2006">
    <mc:Choice xmlns:p14="http://schemas.microsoft.com/office/powerpoint/2010/main" Requires="p14">
      <p:transition spd="slow" p14:dur="2000" advTm="56580"/>
    </mc:Choice>
    <mc:Fallback>
      <p:transition spd="slow" advTm="56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Following this topic, you now</a:t>
            </a:r>
          </a:p>
          <a:p>
            <a:pPr lvl="1"/>
            <a:r>
              <a:rPr lang="en-US" dirty="0"/>
              <a:t>Know that each row operation can be represented by a matrix</a:t>
            </a:r>
          </a:p>
          <a:p>
            <a:pPr lvl="1"/>
            <a:r>
              <a:rPr lang="en-US" dirty="0"/>
              <a:t>Understand that each of these matrices has inverses</a:t>
            </a:r>
          </a:p>
        </p:txBody>
      </p:sp>
      <p:sp>
        <p:nvSpPr>
          <p:cNvPr id="4" name="Footer Placeholder 3"/>
          <p:cNvSpPr>
            <a:spLocks noGrp="1"/>
          </p:cNvSpPr>
          <p:nvPr>
            <p:ph type="ftr" sz="quarter" idx="11"/>
          </p:nvPr>
        </p:nvSpPr>
        <p:spPr/>
        <p:txBody>
          <a:bodyPr/>
          <a:lstStyle/>
          <a:p>
            <a:r>
              <a:rPr lang="en-US"/>
              <a:t>Row operations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16</a:t>
            </a:fld>
            <a:endParaRPr lang="en-CA"/>
          </a:p>
        </p:txBody>
      </p:sp>
      <p:pic>
        <p:nvPicPr>
          <p:cNvPr id="10" name="Audio 9">
            <a:hlinkClick r:id="" action="ppaction://media"/>
            <a:extLst>
              <a:ext uri="{FF2B5EF4-FFF2-40B4-BE49-F238E27FC236}">
                <a16:creationId xmlns:a16="http://schemas.microsoft.com/office/drawing/2014/main" id="{9CB458D0-1F52-430C-A5FD-42B0B15F80F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mc:Choice xmlns:p14="http://schemas.microsoft.com/office/powerpoint/2010/main" Requires="p14">
      <p:transition spd="slow" p14:dur="2000" advTm="17172"/>
    </mc:Choice>
    <mc:Fallback>
      <p:transition spd="slow" advTm="17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https://en.wikipedia.org/wiki/Elementary_matrix</a:t>
            </a:r>
          </a:p>
        </p:txBody>
      </p:sp>
      <p:sp>
        <p:nvSpPr>
          <p:cNvPr id="4" name="Footer Placeholder 3"/>
          <p:cNvSpPr>
            <a:spLocks noGrp="1"/>
          </p:cNvSpPr>
          <p:nvPr>
            <p:ph type="ftr" sz="quarter" idx="11"/>
          </p:nvPr>
        </p:nvSpPr>
        <p:spPr/>
        <p:txBody>
          <a:bodyPr/>
          <a:lstStyle/>
          <a:p>
            <a:r>
              <a:rPr lang="en-US"/>
              <a:t>Row operations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17</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462"/>
    </mc:Choice>
    <mc:Fallback xmlns="">
      <p:transition spd="slow" advTm="2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Row operations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18</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86"/>
    </mc:Choice>
    <mc:Fallback xmlns="">
      <p:transition spd="slow" advTm="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Row operations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19</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577"/>
    </mc:Choice>
    <mc:Fallback xmlns="">
      <p:transition spd="slow" advTm="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this topic, we will</a:t>
            </a:r>
          </a:p>
          <a:p>
            <a:pPr lvl="1"/>
            <a:r>
              <a:rPr lang="en-US" dirty="0"/>
              <a:t>Review the row operations on a matrix</a:t>
            </a:r>
          </a:p>
          <a:p>
            <a:pPr lvl="1"/>
            <a:r>
              <a:rPr lang="en-US" dirty="0"/>
              <a:t>See that each row operation is a linear operator,</a:t>
            </a:r>
          </a:p>
          <a:p>
            <a:pPr marL="457200" lvl="1" indent="0">
              <a:buNone/>
            </a:pPr>
            <a:r>
              <a:rPr lang="en-US" dirty="0"/>
              <a:t>	and thus can be represented by a square matrix</a:t>
            </a:r>
          </a:p>
          <a:p>
            <a:pPr lvl="1"/>
            <a:r>
              <a:rPr lang="en-US" dirty="0"/>
              <a:t>Find these matrices</a:t>
            </a:r>
          </a:p>
          <a:p>
            <a:pPr lvl="1"/>
            <a:r>
              <a:rPr lang="en-US" dirty="0"/>
              <a:t>Observe that these matrices are invertible</a:t>
            </a:r>
          </a:p>
        </p:txBody>
      </p:sp>
      <p:sp>
        <p:nvSpPr>
          <p:cNvPr id="4" name="Footer Placeholder 3"/>
          <p:cNvSpPr>
            <a:spLocks noGrp="1"/>
          </p:cNvSpPr>
          <p:nvPr>
            <p:ph type="ftr" sz="quarter" idx="11"/>
          </p:nvPr>
        </p:nvSpPr>
        <p:spPr/>
        <p:txBody>
          <a:bodyPr/>
          <a:lstStyle/>
          <a:p>
            <a:r>
              <a:rPr lang="en-US"/>
              <a:t>Row operations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9" name="Audio 8">
            <a:hlinkClick r:id="" action="ppaction://media"/>
            <a:extLst>
              <a:ext uri="{FF2B5EF4-FFF2-40B4-BE49-F238E27FC236}">
                <a16:creationId xmlns:a16="http://schemas.microsoft.com/office/drawing/2014/main" id="{9D3DBA0F-6B04-4E4E-9D7D-2466E17BD9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29935"/>
    </mc:Choice>
    <mc:Fallback>
      <p:transition spd="slow" advTm="29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a:t>ne</a:t>
            </a:r>
            <a:r>
              <a:rPr lang="en-CA"/>
              <a:t> 112 </a:t>
            </a:r>
            <a:r>
              <a:rPr lang="en-CA" i="1" dirty="0"/>
              <a:t>Linear algebra for nanotechnology engineering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Row operations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20</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2766"/>
    </mc:Choice>
    <mc:Fallback xmlns="">
      <p:transition spd="slow" advTm="2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Row operations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There are three row operations:</a:t>
            </a:r>
          </a:p>
          <a:p>
            <a:pPr lvl="1"/>
            <a:r>
              <a:rPr lang="en-US" dirty="0"/>
              <a:t>Swapping two rows</a:t>
            </a:r>
          </a:p>
          <a:p>
            <a:pPr lvl="1"/>
            <a:r>
              <a:rPr lang="en-US" dirty="0"/>
              <a:t>Adding a multiple of one row onto another</a:t>
            </a:r>
          </a:p>
          <a:p>
            <a:pPr lvl="1"/>
            <a:r>
              <a:rPr lang="en-US" dirty="0"/>
              <a:t>Multiplying a row by a non-zero scalar</a:t>
            </a:r>
          </a:p>
          <a:p>
            <a:pPr lvl="1"/>
            <a:endParaRPr lang="en-US" dirty="0"/>
          </a:p>
          <a:p>
            <a:r>
              <a:rPr lang="en-US" dirty="0"/>
              <a:t>Previously, we represented these operations by an italicized capital </a:t>
            </a:r>
            <a:r>
              <a:rPr lang="en-US" i="1" dirty="0"/>
              <a:t>R</a:t>
            </a:r>
            <a:r>
              <a:rPr lang="en-US" dirty="0"/>
              <a:t> with a subscript</a:t>
            </a:r>
          </a:p>
          <a:p>
            <a:pPr marL="57150" indent="0" algn="ctr">
              <a:buNone/>
            </a:pPr>
            <a:r>
              <a:rPr lang="en-US" i="1" dirty="0" err="1">
                <a:latin typeface="Times New Roman" panose="02020603050405020304" pitchFamily="18" charset="0"/>
              </a:rPr>
              <a:t>R</a:t>
            </a:r>
            <a:r>
              <a:rPr lang="en-US" i="1" baseline="-25000" dirty="0" err="1">
                <a:latin typeface="Times New Roman" panose="02020603050405020304" pitchFamily="18" charset="0"/>
              </a:rPr>
              <a:t>Ri</a:t>
            </a:r>
            <a:r>
              <a:rPr lang="en-US" i="1" baseline="-25000" dirty="0">
                <a:latin typeface="Times New Roman" panose="02020603050405020304" pitchFamily="18" charset="0"/>
              </a:rPr>
              <a:t> </a:t>
            </a:r>
            <a:r>
              <a:rPr lang="en-US" baseline="-25000" dirty="0">
                <a:latin typeface="Times New Roman" panose="02020603050405020304" pitchFamily="18" charset="0"/>
              </a:rPr>
              <a:t>↔ </a:t>
            </a:r>
            <a:r>
              <a:rPr lang="en-US" baseline="-25000" dirty="0" err="1">
                <a:latin typeface="Times New Roman" panose="02020603050405020304" pitchFamily="18" charset="0"/>
              </a:rPr>
              <a:t>R</a:t>
            </a:r>
            <a:r>
              <a:rPr lang="en-US" i="1" baseline="-25000" dirty="0" err="1">
                <a:latin typeface="Times New Roman" panose="02020603050405020304" pitchFamily="18" charset="0"/>
              </a:rPr>
              <a:t>j</a:t>
            </a:r>
            <a:r>
              <a:rPr lang="en-US" i="1" dirty="0">
                <a:latin typeface="Times New Roman" panose="02020603050405020304" pitchFamily="18" charset="0"/>
              </a:rPr>
              <a:t>	        R</a:t>
            </a:r>
            <a:r>
              <a:rPr lang="en-US" i="1" baseline="-25000" dirty="0">
                <a:latin typeface="Symbol" panose="05050102010706020507" pitchFamily="18" charset="2"/>
              </a:rPr>
              <a:t>a </a:t>
            </a:r>
            <a:r>
              <a:rPr lang="en-US" baseline="-25000" dirty="0">
                <a:latin typeface="Times New Roman" panose="02020603050405020304" pitchFamily="18" charset="0"/>
              </a:rPr>
              <a:t>R</a:t>
            </a:r>
            <a:r>
              <a:rPr lang="en-US" i="1" baseline="-25000" dirty="0">
                <a:latin typeface="Times New Roman" panose="02020603050405020304" pitchFamily="18" charset="0"/>
              </a:rPr>
              <a:t>i </a:t>
            </a:r>
            <a:r>
              <a:rPr lang="en-US" baseline="-25000" dirty="0">
                <a:latin typeface="Times New Roman" panose="02020603050405020304" pitchFamily="18" charset="0"/>
              </a:rPr>
              <a:t>→ R </a:t>
            </a:r>
            <a:r>
              <a:rPr lang="en-US" i="1" baseline="-25000" dirty="0">
                <a:latin typeface="Times New Roman" panose="02020603050405020304" pitchFamily="18" charset="0"/>
              </a:rPr>
              <a:t>j</a:t>
            </a:r>
            <a:r>
              <a:rPr lang="en-US" i="1" dirty="0">
                <a:latin typeface="Times New Roman" panose="02020603050405020304" pitchFamily="18" charset="0"/>
              </a:rPr>
              <a:t>        R</a:t>
            </a:r>
            <a:r>
              <a:rPr lang="en-US" i="1" baseline="-25000" dirty="0">
                <a:latin typeface="Symbol" panose="05050102010706020507" pitchFamily="18" charset="2"/>
              </a:rPr>
              <a:t>a </a:t>
            </a:r>
            <a:r>
              <a:rPr lang="en-US" baseline="-25000" dirty="0">
                <a:latin typeface="Times New Roman" panose="02020603050405020304" pitchFamily="18" charset="0"/>
              </a:rPr>
              <a:t>R</a:t>
            </a:r>
            <a:r>
              <a:rPr lang="en-US" i="1" baseline="-25000" dirty="0">
                <a:latin typeface="Times New Roman" panose="02020603050405020304" pitchFamily="18" charset="0"/>
              </a:rPr>
              <a:t>i</a:t>
            </a:r>
            <a:endParaRPr lang="en-US" dirty="0"/>
          </a:p>
          <a:p>
            <a:pPr lvl="1"/>
            <a:endParaRPr lang="en-US" dirty="0"/>
          </a:p>
          <a:p>
            <a:pPr lvl="1"/>
            <a:r>
              <a:rPr lang="en-US" dirty="0"/>
              <a:t>Recall also that all linear maps are represented by such letters</a:t>
            </a:r>
          </a:p>
        </p:txBody>
      </p:sp>
      <p:sp>
        <p:nvSpPr>
          <p:cNvPr id="4" name="Footer Placeholder 3"/>
          <p:cNvSpPr>
            <a:spLocks noGrp="1"/>
          </p:cNvSpPr>
          <p:nvPr>
            <p:ph type="ftr" sz="quarter" idx="11"/>
          </p:nvPr>
        </p:nvSpPr>
        <p:spPr/>
        <p:txBody>
          <a:bodyPr/>
          <a:lstStyle/>
          <a:p>
            <a:r>
              <a:rPr lang="en-US"/>
              <a:t>Row operations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a:t>
            </a:fld>
            <a:endParaRPr lang="en-CA"/>
          </a:p>
        </p:txBody>
      </p:sp>
      <p:pic>
        <p:nvPicPr>
          <p:cNvPr id="5" name="Audio 4">
            <a:hlinkClick r:id="" action="ppaction://media"/>
            <a:extLst>
              <a:ext uri="{FF2B5EF4-FFF2-40B4-BE49-F238E27FC236}">
                <a16:creationId xmlns:a16="http://schemas.microsoft.com/office/drawing/2014/main" id="{231D7DC6-EDE5-4440-84D6-D207D4C4C47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61719265"/>
      </p:ext>
    </p:extLst>
  </p:cSld>
  <p:clrMapOvr>
    <a:masterClrMapping/>
  </p:clrMapOvr>
  <mc:AlternateContent xmlns:mc="http://schemas.openxmlformats.org/markup-compatibility/2006">
    <mc:Choice xmlns:p14="http://schemas.microsoft.com/office/powerpoint/2010/main" Requires="p14">
      <p:transition spd="slow" p14:dur="2000" advTm="61250"/>
    </mc:Choice>
    <mc:Fallback>
      <p:transition spd="slow" advTm="61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Swapping two rows</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Suppose that </a:t>
            </a:r>
            <a:r>
              <a:rPr lang="en-US" i="1" dirty="0">
                <a:latin typeface="Times New Roman" panose="02020603050405020304" pitchFamily="18" charset="0"/>
              </a:rPr>
              <a:t>A</a:t>
            </a:r>
            <a:r>
              <a:rPr lang="en-US" dirty="0">
                <a:latin typeface="Times New Roman" panose="02020603050405020304" pitchFamily="18" charset="0"/>
              </a:rPr>
              <a:t> ∈ ℒ (</a:t>
            </a:r>
            <a:r>
              <a:rPr lang="en-US" b="1" dirty="0">
                <a:latin typeface="Times New Roman" panose="02020603050405020304" pitchFamily="18" charset="0"/>
              </a:rPr>
              <a:t>R</a:t>
            </a:r>
            <a:r>
              <a:rPr lang="en-US" i="1" baseline="30000" dirty="0">
                <a:latin typeface="Times New Roman" panose="02020603050405020304" pitchFamily="18" charset="0"/>
              </a:rPr>
              <a:t>n</a:t>
            </a:r>
            <a:r>
              <a:rPr lang="en-US" dirty="0">
                <a:latin typeface="Times New Roman" panose="02020603050405020304" pitchFamily="18" charset="0"/>
              </a:rPr>
              <a:t>, </a:t>
            </a:r>
            <a:r>
              <a:rPr lang="en-US" b="1" dirty="0">
                <a:latin typeface="Times New Roman" panose="02020603050405020304" pitchFamily="18" charset="0"/>
              </a:rPr>
              <a:t>R</a:t>
            </a:r>
            <a:r>
              <a:rPr lang="en-US" i="1" baseline="30000" dirty="0">
                <a:latin typeface="Times New Roman" panose="02020603050405020304" pitchFamily="18" charset="0"/>
              </a:rPr>
              <a:t>m</a:t>
            </a:r>
            <a:r>
              <a:rPr lang="en-US" dirty="0">
                <a:latin typeface="Times New Roman" panose="02020603050405020304" pitchFamily="18" charset="0"/>
              </a:rPr>
              <a:t>)</a:t>
            </a:r>
            <a:r>
              <a:rPr lang="en-US" dirty="0"/>
              <a:t>,</a:t>
            </a:r>
            <a:br>
              <a:rPr lang="en-US" dirty="0"/>
            </a:br>
            <a:r>
              <a:rPr lang="en-US" dirty="0"/>
              <a:t>	so </a:t>
            </a:r>
            <a:r>
              <a:rPr lang="en-US" i="1" dirty="0">
                <a:latin typeface="Times New Roman" panose="02020603050405020304" pitchFamily="18" charset="0"/>
              </a:rPr>
              <a:t>A</a:t>
            </a:r>
            <a:r>
              <a:rPr lang="en-US" dirty="0"/>
              <a:t> is representable by an </a:t>
            </a:r>
            <a:r>
              <a:rPr lang="en-US" i="1" dirty="0">
                <a:latin typeface="Times New Roman" panose="02020603050405020304" pitchFamily="18" charset="0"/>
              </a:rPr>
              <a:t>m</a:t>
            </a:r>
            <a:r>
              <a:rPr lang="en-US" dirty="0">
                <a:latin typeface="Times New Roman" panose="02020603050405020304" pitchFamily="18" charset="0"/>
              </a:rPr>
              <a:t> × </a:t>
            </a:r>
            <a:r>
              <a:rPr lang="en-US" i="1" dirty="0">
                <a:latin typeface="Times New Roman" panose="02020603050405020304" pitchFamily="18" charset="0"/>
              </a:rPr>
              <a:t>n</a:t>
            </a:r>
            <a:r>
              <a:rPr lang="en-US" dirty="0">
                <a:latin typeface="Times New Roman" panose="02020603050405020304" pitchFamily="18" charset="0"/>
              </a:rPr>
              <a:t> </a:t>
            </a:r>
            <a:r>
              <a:rPr lang="en-US" dirty="0"/>
              <a:t>matrix</a:t>
            </a:r>
          </a:p>
          <a:p>
            <a:r>
              <a:rPr lang="en-US" dirty="0"/>
              <a:t>Recall that the matrix-matrix multiplication </a:t>
            </a:r>
            <a:r>
              <a:rPr lang="en-US" i="1" dirty="0">
                <a:latin typeface="Times New Roman" panose="02020603050405020304" pitchFamily="18" charset="0"/>
              </a:rPr>
              <a:t>BA</a:t>
            </a:r>
            <a:r>
              <a:rPr lang="en-US" dirty="0">
                <a:latin typeface="Times New Roman" panose="02020603050405020304" pitchFamily="18" charset="0"/>
              </a:rPr>
              <a:t> </a:t>
            </a:r>
            <a:r>
              <a:rPr lang="en-US" dirty="0"/>
              <a:t>can be found by multiplying each column vector of</a:t>
            </a:r>
            <a:r>
              <a:rPr lang="en-US" dirty="0">
                <a:latin typeface="Times New Roman" panose="02020603050405020304" pitchFamily="18" charset="0"/>
              </a:rPr>
              <a:t> </a:t>
            </a:r>
            <a:r>
              <a:rPr lang="en-US" i="1" dirty="0">
                <a:latin typeface="Times New Roman" panose="02020603050405020304" pitchFamily="18" charset="0"/>
              </a:rPr>
              <a:t>A</a:t>
            </a:r>
            <a:r>
              <a:rPr lang="en-US" dirty="0">
                <a:latin typeface="Times New Roman" panose="02020603050405020304" pitchFamily="18" charset="0"/>
              </a:rPr>
              <a:t> </a:t>
            </a:r>
            <a:r>
              <a:rPr lang="en-US" dirty="0"/>
              <a:t>by</a:t>
            </a:r>
            <a:r>
              <a:rPr lang="en-US" dirty="0">
                <a:latin typeface="Times New Roman" panose="02020603050405020304" pitchFamily="18" charset="0"/>
              </a:rPr>
              <a:t> </a:t>
            </a:r>
            <a:r>
              <a:rPr lang="en-US" i="1" dirty="0">
                <a:latin typeface="Times New Roman" panose="02020603050405020304" pitchFamily="18" charset="0"/>
              </a:rPr>
              <a:t>B</a:t>
            </a:r>
            <a:r>
              <a:rPr lang="en-US" dirty="0"/>
              <a:t>, so</a:t>
            </a:r>
          </a:p>
          <a:p>
            <a:pPr marL="0" indent="0" algn="ctr">
              <a:buNone/>
            </a:pPr>
            <a:r>
              <a:rPr lang="en-US" i="1" dirty="0">
                <a:latin typeface="Times New Roman" panose="02020603050405020304" pitchFamily="18" charset="0"/>
              </a:rPr>
              <a:t>BA</a:t>
            </a:r>
            <a:r>
              <a:rPr lang="en-US" dirty="0">
                <a:latin typeface="Times New Roman" panose="02020603050405020304" pitchFamily="18" charset="0"/>
              </a:rPr>
              <a:t> = (</a:t>
            </a:r>
            <a:r>
              <a:rPr lang="en-US" i="1" dirty="0">
                <a:latin typeface="Times New Roman" panose="02020603050405020304" pitchFamily="18" charset="0"/>
              </a:rPr>
              <a:t>B</a:t>
            </a:r>
            <a:r>
              <a:rPr lang="en-US" b="1" dirty="0">
                <a:latin typeface="Times New Roman" panose="02020603050405020304" pitchFamily="18" charset="0"/>
              </a:rPr>
              <a:t>a</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Times New Roman" panose="02020603050405020304" pitchFamily="18" charset="0"/>
              </a:rPr>
              <a:t>B</a:t>
            </a:r>
            <a:r>
              <a:rPr lang="en-US" b="1" dirty="0">
                <a:latin typeface="Times New Roman" panose="02020603050405020304" pitchFamily="18" charset="0"/>
              </a:rPr>
              <a:t>a</a:t>
            </a:r>
            <a:r>
              <a:rPr lang="en-US" i="1" baseline="-25000" dirty="0">
                <a:latin typeface="Times New Roman" panose="02020603050405020304" pitchFamily="18" charset="0"/>
              </a:rPr>
              <a:t>n</a:t>
            </a:r>
            <a:r>
              <a:rPr lang="en-US" dirty="0">
                <a:latin typeface="Times New Roman" panose="02020603050405020304" pitchFamily="18" charset="0"/>
              </a:rPr>
              <a:t>)</a:t>
            </a:r>
            <a:endParaRPr lang="en-US" i="1" dirty="0">
              <a:latin typeface="Times New Roman" panose="02020603050405020304" pitchFamily="18" charset="0"/>
            </a:endParaRPr>
          </a:p>
          <a:p>
            <a:r>
              <a:rPr lang="en-US" dirty="0"/>
              <a:t>Question: How can we swaps two entries of each </a:t>
            </a:r>
            <a:r>
              <a:rPr lang="en-US" b="1" dirty="0" err="1"/>
              <a:t>a</a:t>
            </a:r>
            <a:r>
              <a:rPr lang="en-US" i="1" baseline="-25000" dirty="0" err="1"/>
              <a:t>k</a:t>
            </a:r>
            <a:endParaRPr lang="en-US" dirty="0"/>
          </a:p>
          <a:p>
            <a:r>
              <a:rPr lang="en-US" dirty="0"/>
              <a:t>Now, swapping two entries in a vector is a linear mapping,</a:t>
            </a:r>
          </a:p>
          <a:p>
            <a:pPr marL="0" indent="0">
              <a:buNone/>
            </a:pPr>
            <a:r>
              <a:rPr lang="en-US" dirty="0"/>
              <a:t>	for it doesn’t matter if we swap those entries in</a:t>
            </a:r>
            <a:r>
              <a:rPr lang="en-US" dirty="0">
                <a:latin typeface="Times New Roman" panose="02020603050405020304" pitchFamily="18" charset="0"/>
              </a:rPr>
              <a:t> </a:t>
            </a:r>
            <a:r>
              <a:rPr lang="en-US" i="1" dirty="0">
                <a:latin typeface="Symbol" panose="05050102010706020507" pitchFamily="18" charset="2"/>
              </a:rPr>
              <a:t>b </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Symbol" panose="05050102010706020507" pitchFamily="18" charset="2"/>
              </a:rPr>
              <a:t>g </a:t>
            </a:r>
            <a:r>
              <a:rPr lang="en-US" b="1" dirty="0">
                <a:latin typeface="Times New Roman" panose="02020603050405020304" pitchFamily="18" charset="0"/>
              </a:rPr>
              <a:t>u</a:t>
            </a:r>
            <a:r>
              <a:rPr lang="en-US" baseline="-25000" dirty="0">
                <a:latin typeface="Times New Roman" panose="02020603050405020304" pitchFamily="18" charset="0"/>
              </a:rPr>
              <a:t>2</a:t>
            </a:r>
          </a:p>
          <a:p>
            <a:pPr marL="0" indent="0">
              <a:buNone/>
            </a:pPr>
            <a:r>
              <a:rPr lang="en-US" dirty="0"/>
              <a:t>	or swap the two entries of </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a:t>
            </a:r>
            <a:r>
              <a:rPr lang="en-US" dirty="0"/>
              <a:t>and</a:t>
            </a:r>
            <a:r>
              <a:rPr lang="en-US" dirty="0">
                <a:latin typeface="Times New Roman" panose="02020603050405020304" pitchFamily="18" charset="0"/>
              </a:rPr>
              <a:t> </a:t>
            </a:r>
            <a:r>
              <a:rPr lang="en-US" b="1" dirty="0">
                <a:latin typeface="Times New Roman" panose="02020603050405020304" pitchFamily="18" charset="0"/>
              </a:rPr>
              <a:t>u</a:t>
            </a:r>
            <a:r>
              <a:rPr lang="en-US" baseline="-25000" dirty="0">
                <a:latin typeface="Times New Roman" panose="02020603050405020304" pitchFamily="18" charset="0"/>
              </a:rPr>
              <a:t>2</a:t>
            </a:r>
            <a:r>
              <a:rPr lang="en-US" dirty="0"/>
              <a:t> and then take the same</a:t>
            </a:r>
          </a:p>
          <a:p>
            <a:pPr marL="0" indent="0">
              <a:buNone/>
            </a:pPr>
            <a:r>
              <a:rPr lang="en-US" dirty="0"/>
              <a:t>		linear combination of the results</a:t>
            </a:r>
          </a:p>
          <a:p>
            <a:pPr lvl="1"/>
            <a:r>
              <a:rPr lang="en-US" dirty="0"/>
              <a:t>The resulting vector will be the same dimension: </a:t>
            </a:r>
            <a:r>
              <a:rPr lang="en-US" i="1" dirty="0">
                <a:latin typeface="Times New Roman" panose="02020603050405020304" pitchFamily="18" charset="0"/>
              </a:rPr>
              <a:t>m</a:t>
            </a:r>
            <a:endParaRPr lang="en-US" dirty="0">
              <a:latin typeface="Times New Roman" panose="02020603050405020304" pitchFamily="18" charset="0"/>
            </a:endParaRPr>
          </a:p>
          <a:p>
            <a:pPr lvl="1"/>
            <a:r>
              <a:rPr lang="en-US" dirty="0">
                <a:latin typeface="Times New Roman" panose="02020603050405020304" pitchFamily="18" charset="0"/>
              </a:rPr>
              <a:t>Thus, the linear operator is an </a:t>
            </a:r>
            <a:r>
              <a:rPr lang="en-US" i="1" dirty="0">
                <a:latin typeface="Times New Roman" panose="02020603050405020304" pitchFamily="18" charset="0"/>
              </a:rPr>
              <a:t>m</a:t>
            </a:r>
            <a:r>
              <a:rPr lang="en-US" dirty="0">
                <a:latin typeface="Times New Roman" panose="02020603050405020304" pitchFamily="18" charset="0"/>
              </a:rPr>
              <a:t> × </a:t>
            </a:r>
            <a:r>
              <a:rPr lang="en-US" i="1" dirty="0">
                <a:latin typeface="Times New Roman" panose="02020603050405020304" pitchFamily="18" charset="0"/>
              </a:rPr>
              <a:t>m</a:t>
            </a:r>
            <a:r>
              <a:rPr lang="en-US" dirty="0">
                <a:latin typeface="Times New Roman" panose="02020603050405020304" pitchFamily="18" charset="0"/>
              </a:rPr>
              <a:t> </a:t>
            </a:r>
            <a:r>
              <a:rPr lang="en-US" dirty="0"/>
              <a:t>matrix</a:t>
            </a:r>
            <a:endParaRPr lang="en-US" dirty="0">
              <a:latin typeface="Times New Roman" panose="02020603050405020304" pitchFamily="18" charset="0"/>
            </a:endParaRPr>
          </a:p>
          <a:p>
            <a:r>
              <a:rPr lang="en-US" dirty="0"/>
              <a:t>Question: what is the matrix </a:t>
            </a:r>
            <a:r>
              <a:rPr lang="en-US" i="1" dirty="0">
                <a:latin typeface="Times New Roman" panose="02020603050405020304" pitchFamily="18" charset="0"/>
              </a:rPr>
              <a:t>R</a:t>
            </a:r>
            <a:r>
              <a:rPr lang="en-US" baseline="-25000" dirty="0">
                <a:latin typeface="Times New Roman" panose="02020603050405020304" pitchFamily="18" charset="0"/>
              </a:rPr>
              <a:t>R </a:t>
            </a:r>
            <a:r>
              <a:rPr lang="en-US" i="1" baseline="-25000" dirty="0" err="1">
                <a:latin typeface="Times New Roman" panose="02020603050405020304" pitchFamily="18" charset="0"/>
              </a:rPr>
              <a:t>i</a:t>
            </a:r>
            <a:r>
              <a:rPr lang="en-US" i="1" baseline="-25000" dirty="0">
                <a:latin typeface="Times New Roman" panose="02020603050405020304" pitchFamily="18" charset="0"/>
              </a:rPr>
              <a:t> </a:t>
            </a:r>
            <a:r>
              <a:rPr lang="en-US" baseline="-25000" dirty="0">
                <a:latin typeface="Times New Roman" panose="02020603050405020304" pitchFamily="18" charset="0"/>
              </a:rPr>
              <a:t>↔ R </a:t>
            </a:r>
            <a:r>
              <a:rPr lang="en-US" i="1" baseline="-25000" dirty="0">
                <a:latin typeface="Times New Roman" panose="02020603050405020304" pitchFamily="18" charset="0"/>
              </a:rPr>
              <a:t>j</a:t>
            </a:r>
            <a:r>
              <a:rPr lang="en-US" dirty="0"/>
              <a:t>?</a:t>
            </a:r>
          </a:p>
        </p:txBody>
      </p:sp>
      <p:sp>
        <p:nvSpPr>
          <p:cNvPr id="4" name="Footer Placeholder 3"/>
          <p:cNvSpPr>
            <a:spLocks noGrp="1"/>
          </p:cNvSpPr>
          <p:nvPr>
            <p:ph type="ftr" sz="quarter" idx="11"/>
          </p:nvPr>
        </p:nvSpPr>
        <p:spPr/>
        <p:txBody>
          <a:bodyPr/>
          <a:lstStyle/>
          <a:p>
            <a:r>
              <a:rPr lang="en-US"/>
              <a:t>Row operations</a:t>
            </a:r>
            <a:endParaRPr lang="en-CA" dirty="0"/>
          </a:p>
        </p:txBody>
      </p:sp>
      <p:sp>
        <p:nvSpPr>
          <p:cNvPr id="5" name="Slide Number Placeholder 4"/>
          <p:cNvSpPr>
            <a:spLocks noGrp="1"/>
          </p:cNvSpPr>
          <p:nvPr>
            <p:ph type="sldNum" sz="quarter" idx="12"/>
          </p:nvPr>
        </p:nvSpPr>
        <p:spPr/>
        <p:txBody>
          <a:bodyPr/>
          <a:lstStyle/>
          <a:p>
            <a:fld id="{42EF6DC8-DA9C-4533-8A40-BB00A2545AF8}" type="slidenum">
              <a:rPr lang="en-CA" smtClean="0"/>
              <a:pPr/>
              <a:t>4</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0" name="Rectangle 2">
            <a:extLst>
              <a:ext uri="{FF2B5EF4-FFF2-40B4-BE49-F238E27FC236}">
                <a16:creationId xmlns:a16="http://schemas.microsoft.com/office/drawing/2014/main" id="{D0EF3B08-A82E-4EF7-8656-B33C11DA030A}"/>
              </a:ext>
            </a:extLst>
          </p:cNvPr>
          <p:cNvSpPr>
            <a:spLocks noChangeArrowheads="1"/>
          </p:cNvSpPr>
          <p:nvPr/>
        </p:nvSpPr>
        <p:spPr bwMode="auto">
          <a:xfrm>
            <a:off x="1701621" y="2351449"/>
            <a:ext cx="1381198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4" name="Audio 23">
            <a:hlinkClick r:id="" action="ppaction://media"/>
            <a:extLst>
              <a:ext uri="{FF2B5EF4-FFF2-40B4-BE49-F238E27FC236}">
                <a16:creationId xmlns:a16="http://schemas.microsoft.com/office/drawing/2014/main" id="{E4155BB4-EC42-4CDD-A78E-8671560B438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275634384"/>
      </p:ext>
    </p:extLst>
  </p:cSld>
  <p:clrMapOvr>
    <a:masterClrMapping/>
  </p:clrMapOvr>
  <mc:AlternateContent xmlns:mc="http://schemas.openxmlformats.org/markup-compatibility/2006">
    <mc:Choice xmlns:p14="http://schemas.microsoft.com/office/powerpoint/2010/main" Requires="p14">
      <p:transition spd="slow" p14:dur="2000" advTm="142343"/>
    </mc:Choice>
    <mc:Fallback>
      <p:transition spd="slow" advTm="142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2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Object 17">
            <a:extLst>
              <a:ext uri="{FF2B5EF4-FFF2-40B4-BE49-F238E27FC236}">
                <a16:creationId xmlns:a16="http://schemas.microsoft.com/office/drawing/2014/main" id="{6D97635B-3DB9-4739-8CC7-DEB7B5CDB406}"/>
              </a:ext>
            </a:extLst>
          </p:cNvPr>
          <p:cNvGraphicFramePr>
            <a:graphicFrameLocks noChangeAspect="1"/>
          </p:cNvGraphicFramePr>
          <p:nvPr>
            <p:extLst>
              <p:ext uri="{D42A27DB-BD31-4B8C-83A1-F6EECF244321}">
                <p14:modId xmlns:p14="http://schemas.microsoft.com/office/powerpoint/2010/main" val="2993991798"/>
              </p:ext>
            </p:extLst>
          </p:nvPr>
        </p:nvGraphicFramePr>
        <p:xfrm>
          <a:off x="1742577" y="1112838"/>
          <a:ext cx="5794375" cy="5570537"/>
        </p:xfrm>
        <a:graphic>
          <a:graphicData uri="http://schemas.openxmlformats.org/presentationml/2006/ole">
            <mc:AlternateContent xmlns:mc="http://schemas.openxmlformats.org/markup-compatibility/2006">
              <mc:Choice xmlns:v="urn:schemas-microsoft-com:vml" Requires="v">
                <p:oleObj spid="_x0000_s499723" name="Equation" r:id="rId6" imgW="2387520" imgH="2298600" progId="Equation.DSMT4">
                  <p:embed/>
                </p:oleObj>
              </mc:Choice>
              <mc:Fallback>
                <p:oleObj name="Equation" r:id="rId6" imgW="2387520" imgH="2298600" progId="Equation.DSMT4">
                  <p:embed/>
                  <p:pic>
                    <p:nvPicPr>
                      <p:cNvPr id="13" name="Object 12">
                        <a:extLst>
                          <a:ext uri="{FF2B5EF4-FFF2-40B4-BE49-F238E27FC236}">
                            <a16:creationId xmlns:a16="http://schemas.microsoft.com/office/drawing/2014/main" id="{F2B98F66-730E-4574-AB02-10DF801E180D}"/>
                          </a:ext>
                        </a:extLst>
                      </p:cNvPr>
                      <p:cNvPicPr/>
                      <p:nvPr/>
                    </p:nvPicPr>
                    <p:blipFill>
                      <a:blip r:embed="rId7"/>
                      <a:stretch>
                        <a:fillRect/>
                      </a:stretch>
                    </p:blipFill>
                    <p:spPr>
                      <a:xfrm>
                        <a:off x="1742577" y="1112838"/>
                        <a:ext cx="5794375" cy="557053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t>Swapping two rows</a:t>
            </a:r>
            <a:endParaRPr lang="en-CA" dirty="0"/>
          </a:p>
        </p:txBody>
      </p:sp>
      <p:sp>
        <p:nvSpPr>
          <p:cNvPr id="4" name="Footer Placeholder 3"/>
          <p:cNvSpPr>
            <a:spLocks noGrp="1"/>
          </p:cNvSpPr>
          <p:nvPr>
            <p:ph type="ftr" sz="quarter" idx="11"/>
          </p:nvPr>
        </p:nvSpPr>
        <p:spPr/>
        <p:txBody>
          <a:bodyPr/>
          <a:lstStyle/>
          <a:p>
            <a:r>
              <a:rPr lang="en-US"/>
              <a:t>Row operations</a:t>
            </a:r>
            <a:endParaRPr lang="en-CA" dirty="0"/>
          </a:p>
        </p:txBody>
      </p:sp>
      <p:sp>
        <p:nvSpPr>
          <p:cNvPr id="5" name="Slide Number Placeholder 4"/>
          <p:cNvSpPr>
            <a:spLocks noGrp="1"/>
          </p:cNvSpPr>
          <p:nvPr>
            <p:ph type="sldNum" sz="quarter" idx="12"/>
          </p:nvPr>
        </p:nvSpPr>
        <p:spPr/>
        <p:txBody>
          <a:bodyPr/>
          <a:lstStyle/>
          <a:p>
            <a:fld id="{42EF6DC8-DA9C-4533-8A40-BB00A2545AF8}" type="slidenum">
              <a:rPr lang="en-CA" smtClean="0"/>
              <a:pPr/>
              <a:t>5</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0" name="Rectangle 2">
            <a:extLst>
              <a:ext uri="{FF2B5EF4-FFF2-40B4-BE49-F238E27FC236}">
                <a16:creationId xmlns:a16="http://schemas.microsoft.com/office/drawing/2014/main" id="{D0EF3B08-A82E-4EF7-8656-B33C11DA030A}"/>
              </a:ext>
            </a:extLst>
          </p:cNvPr>
          <p:cNvSpPr>
            <a:spLocks noChangeArrowheads="1"/>
          </p:cNvSpPr>
          <p:nvPr/>
        </p:nvSpPr>
        <p:spPr bwMode="auto">
          <a:xfrm>
            <a:off x="1701621" y="2351449"/>
            <a:ext cx="1381198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3" name="Object 12">
            <a:extLst>
              <a:ext uri="{FF2B5EF4-FFF2-40B4-BE49-F238E27FC236}">
                <a16:creationId xmlns:a16="http://schemas.microsoft.com/office/drawing/2014/main" id="{F2B98F66-730E-4574-AB02-10DF801E180D}"/>
              </a:ext>
            </a:extLst>
          </p:cNvPr>
          <p:cNvGraphicFramePr>
            <a:graphicFrameLocks noChangeAspect="1"/>
          </p:cNvGraphicFramePr>
          <p:nvPr>
            <p:extLst>
              <p:ext uri="{D42A27DB-BD31-4B8C-83A1-F6EECF244321}">
                <p14:modId xmlns:p14="http://schemas.microsoft.com/office/powerpoint/2010/main" val="4036286411"/>
              </p:ext>
            </p:extLst>
          </p:nvPr>
        </p:nvGraphicFramePr>
        <p:xfrm>
          <a:off x="644155" y="1112201"/>
          <a:ext cx="6904526" cy="5571920"/>
        </p:xfrm>
        <a:graphic>
          <a:graphicData uri="http://schemas.openxmlformats.org/presentationml/2006/ole">
            <mc:AlternateContent xmlns:mc="http://schemas.openxmlformats.org/markup-compatibility/2006">
              <mc:Choice xmlns:v="urn:schemas-microsoft-com:vml" Requires="v">
                <p:oleObj spid="_x0000_s499724" name="Equation" r:id="rId8" imgW="2844720" imgH="2298600" progId="Equation.DSMT4">
                  <p:embed/>
                </p:oleObj>
              </mc:Choice>
              <mc:Fallback>
                <p:oleObj name="Equation" r:id="rId8" imgW="2844720" imgH="2298600" progId="Equation.DSMT4">
                  <p:embed/>
                  <p:pic>
                    <p:nvPicPr>
                      <p:cNvPr id="13" name="Object 12">
                        <a:extLst>
                          <a:ext uri="{FF2B5EF4-FFF2-40B4-BE49-F238E27FC236}">
                            <a16:creationId xmlns:a16="http://schemas.microsoft.com/office/drawing/2014/main" id="{F2B98F66-730E-4574-AB02-10DF801E180D}"/>
                          </a:ext>
                        </a:extLst>
                      </p:cNvPr>
                      <p:cNvPicPr/>
                      <p:nvPr/>
                    </p:nvPicPr>
                    <p:blipFill>
                      <a:blip r:embed="rId9"/>
                      <a:stretch>
                        <a:fillRect/>
                      </a:stretch>
                    </p:blipFill>
                    <p:spPr>
                      <a:xfrm>
                        <a:off x="644155" y="1112201"/>
                        <a:ext cx="6904526" cy="5571920"/>
                      </a:xfrm>
                      <a:prstGeom prst="rect">
                        <a:avLst/>
                      </a:prstGeom>
                    </p:spPr>
                  </p:pic>
                </p:oleObj>
              </mc:Fallback>
            </mc:AlternateContent>
          </a:graphicData>
        </a:graphic>
      </p:graphicFrame>
      <p:sp>
        <p:nvSpPr>
          <p:cNvPr id="11" name="Rectangle: Rounded Corners 10">
            <a:extLst>
              <a:ext uri="{FF2B5EF4-FFF2-40B4-BE49-F238E27FC236}">
                <a16:creationId xmlns:a16="http://schemas.microsoft.com/office/drawing/2014/main" id="{6571EF47-5800-4AFD-82EA-6C9A027E2F5D}"/>
              </a:ext>
            </a:extLst>
          </p:cNvPr>
          <p:cNvSpPr/>
          <p:nvPr/>
        </p:nvSpPr>
        <p:spPr>
          <a:xfrm>
            <a:off x="3727048" y="2928396"/>
            <a:ext cx="486136" cy="49518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501315C4-083A-42BE-97BE-E59FA7DA1BA8}"/>
              </a:ext>
            </a:extLst>
          </p:cNvPr>
          <p:cNvSpPr/>
          <p:nvPr/>
        </p:nvSpPr>
        <p:spPr>
          <a:xfrm>
            <a:off x="3728973" y="4770693"/>
            <a:ext cx="486136" cy="49518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ED2CF05E-E9EC-48D7-81E1-2876033BA691}"/>
              </a:ext>
            </a:extLst>
          </p:cNvPr>
          <p:cNvSpPr/>
          <p:nvPr/>
        </p:nvSpPr>
        <p:spPr>
          <a:xfrm>
            <a:off x="5592505" y="2930321"/>
            <a:ext cx="486136" cy="49518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2BD0B7AD-73C1-480E-B3B3-C1DA16FF8EA0}"/>
              </a:ext>
            </a:extLst>
          </p:cNvPr>
          <p:cNvSpPr/>
          <p:nvPr/>
        </p:nvSpPr>
        <p:spPr>
          <a:xfrm>
            <a:off x="5594430" y="4772618"/>
            <a:ext cx="486136" cy="49518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Audio 18">
            <a:hlinkClick r:id="" action="ppaction://media"/>
            <a:extLst>
              <a:ext uri="{FF2B5EF4-FFF2-40B4-BE49-F238E27FC236}">
                <a16:creationId xmlns:a16="http://schemas.microsoft.com/office/drawing/2014/main" id="{7D03C323-B3E8-41A7-936E-813C41BF7AC9}"/>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626871654"/>
      </p:ext>
    </p:extLst>
  </p:cSld>
  <p:clrMapOvr>
    <a:masterClrMapping/>
  </p:clrMapOvr>
  <mc:AlternateContent xmlns:mc="http://schemas.openxmlformats.org/markup-compatibility/2006">
    <mc:Choice xmlns:p14="http://schemas.microsoft.com/office/powerpoint/2010/main" Requires="p14">
      <p:transition spd="slow" p14:dur="2000" advTm="31679"/>
    </mc:Choice>
    <mc:Fallback>
      <p:transition spd="slow" advTm="31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9"/>
                </p:tgtEl>
              </p:cMediaNode>
            </p:audio>
          </p:childTnLst>
        </p:cTn>
      </p:par>
    </p:tnLst>
    <p:bldLst>
      <p:bldP spid="11" grpId="0" animBg="1"/>
      <p:bldP spid="15" grpId="0" animBg="1"/>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Swapping two rows</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Suppose we want to swap Rows 2 and 5 of this matrix</a:t>
            </a:r>
          </a:p>
          <a:p>
            <a:pPr lvl="1"/>
            <a:r>
              <a:rPr lang="en-US" dirty="0"/>
              <a:t>Multiply on the left by </a:t>
            </a:r>
            <a:r>
              <a:rPr lang="en-US" i="1" dirty="0">
                <a:latin typeface="Times New Roman" panose="02020603050405020304" pitchFamily="18" charset="0"/>
              </a:rPr>
              <a:t>R</a:t>
            </a:r>
            <a:r>
              <a:rPr lang="en-US" baseline="-25000" dirty="0">
                <a:latin typeface="Times New Roman" panose="02020603050405020304" pitchFamily="18" charset="0"/>
              </a:rPr>
              <a:t>R2↔R5</a:t>
            </a:r>
            <a:endParaRPr lang="en-US" i="1" baseline="-25000" dirty="0">
              <a:latin typeface="Times New Roman" panose="02020603050405020304" pitchFamily="18" charset="0"/>
            </a:endParaRPr>
          </a:p>
          <a:p>
            <a:pPr marL="0" indent="0">
              <a:buNone/>
            </a:pP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Row operations</a:t>
            </a:r>
            <a:endParaRPr lang="en-CA" dirty="0"/>
          </a:p>
        </p:txBody>
      </p:sp>
      <p:sp>
        <p:nvSpPr>
          <p:cNvPr id="5" name="Slide Number Placeholder 4"/>
          <p:cNvSpPr>
            <a:spLocks noGrp="1"/>
          </p:cNvSpPr>
          <p:nvPr>
            <p:ph type="sldNum" sz="quarter" idx="12"/>
          </p:nvPr>
        </p:nvSpPr>
        <p:spPr/>
        <p:txBody>
          <a:bodyPr/>
          <a:lstStyle/>
          <a:p>
            <a:fld id="{42EF6DC8-DA9C-4533-8A40-BB00A2545AF8}" type="slidenum">
              <a:rPr lang="en-CA" smtClean="0"/>
              <a:pPr/>
              <a:t>6</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0" name="Rectangle 2">
            <a:extLst>
              <a:ext uri="{FF2B5EF4-FFF2-40B4-BE49-F238E27FC236}">
                <a16:creationId xmlns:a16="http://schemas.microsoft.com/office/drawing/2014/main" id="{D0EF3B08-A82E-4EF7-8656-B33C11DA030A}"/>
              </a:ext>
            </a:extLst>
          </p:cNvPr>
          <p:cNvSpPr>
            <a:spLocks noChangeArrowheads="1"/>
          </p:cNvSpPr>
          <p:nvPr/>
        </p:nvSpPr>
        <p:spPr bwMode="auto">
          <a:xfrm>
            <a:off x="1701621" y="2351449"/>
            <a:ext cx="1381198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8" name="Object 7">
            <a:extLst>
              <a:ext uri="{FF2B5EF4-FFF2-40B4-BE49-F238E27FC236}">
                <a16:creationId xmlns:a16="http://schemas.microsoft.com/office/drawing/2014/main" id="{8E1E035E-9FBA-46AF-8EBA-B1AFFC667790}"/>
              </a:ext>
            </a:extLst>
          </p:cNvPr>
          <p:cNvGraphicFramePr>
            <a:graphicFrameLocks noChangeAspect="1"/>
          </p:cNvGraphicFramePr>
          <p:nvPr>
            <p:extLst>
              <p:ext uri="{D42A27DB-BD31-4B8C-83A1-F6EECF244321}">
                <p14:modId xmlns:p14="http://schemas.microsoft.com/office/powerpoint/2010/main" val="3042948373"/>
              </p:ext>
            </p:extLst>
          </p:nvPr>
        </p:nvGraphicFramePr>
        <p:xfrm>
          <a:off x="1284932" y="2745190"/>
          <a:ext cx="2005013" cy="2005012"/>
        </p:xfrm>
        <a:graphic>
          <a:graphicData uri="http://schemas.openxmlformats.org/presentationml/2006/ole">
            <mc:AlternateContent xmlns:mc="http://schemas.openxmlformats.org/markup-compatibility/2006">
              <mc:Choice xmlns:v="urn:schemas-microsoft-com:vml" Requires="v">
                <p:oleObj spid="_x0000_s501773" name="Equation" r:id="rId6" imgW="1143000" imgH="1143000" progId="Equation.DSMT4">
                  <p:embed/>
                </p:oleObj>
              </mc:Choice>
              <mc:Fallback>
                <p:oleObj name="Equation" r:id="rId6" imgW="1143000" imgH="1143000" progId="Equation.DSMT4">
                  <p:embed/>
                  <p:pic>
                    <p:nvPicPr>
                      <p:cNvPr id="8" name="Object 7">
                        <a:extLst>
                          <a:ext uri="{FF2B5EF4-FFF2-40B4-BE49-F238E27FC236}">
                            <a16:creationId xmlns:a16="http://schemas.microsoft.com/office/drawing/2014/main" id="{9B52DEC5-9D94-42B4-83AF-7043D4DECEB1}"/>
                          </a:ext>
                        </a:extLst>
                      </p:cNvPr>
                      <p:cNvPicPr/>
                      <p:nvPr/>
                    </p:nvPicPr>
                    <p:blipFill>
                      <a:blip r:embed="rId7"/>
                      <a:stretch>
                        <a:fillRect/>
                      </a:stretch>
                    </p:blipFill>
                    <p:spPr>
                      <a:xfrm>
                        <a:off x="1284932" y="2745190"/>
                        <a:ext cx="2005013" cy="2005012"/>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34DD33DE-296E-4B58-9771-897D81CC9DDD}"/>
              </a:ext>
            </a:extLst>
          </p:cNvPr>
          <p:cNvGraphicFramePr>
            <a:graphicFrameLocks noChangeAspect="1"/>
          </p:cNvGraphicFramePr>
          <p:nvPr>
            <p:extLst>
              <p:ext uri="{D42A27DB-BD31-4B8C-83A1-F6EECF244321}">
                <p14:modId xmlns:p14="http://schemas.microsoft.com/office/powerpoint/2010/main" val="1447454562"/>
              </p:ext>
            </p:extLst>
          </p:nvPr>
        </p:nvGraphicFramePr>
        <p:xfrm>
          <a:off x="3375054" y="2745190"/>
          <a:ext cx="1560513" cy="2005012"/>
        </p:xfrm>
        <a:graphic>
          <a:graphicData uri="http://schemas.openxmlformats.org/presentationml/2006/ole">
            <mc:AlternateContent xmlns:mc="http://schemas.openxmlformats.org/markup-compatibility/2006">
              <mc:Choice xmlns:v="urn:schemas-microsoft-com:vml" Requires="v">
                <p:oleObj spid="_x0000_s501774" name="Equation" r:id="rId8" imgW="888840" imgH="1143000" progId="Equation.DSMT4">
                  <p:embed/>
                </p:oleObj>
              </mc:Choice>
              <mc:Fallback>
                <p:oleObj name="Equation" r:id="rId8" imgW="888840" imgH="1143000" progId="Equation.DSMT4">
                  <p:embed/>
                  <p:pic>
                    <p:nvPicPr>
                      <p:cNvPr id="8" name="Object 7">
                        <a:extLst>
                          <a:ext uri="{FF2B5EF4-FFF2-40B4-BE49-F238E27FC236}">
                            <a16:creationId xmlns:a16="http://schemas.microsoft.com/office/drawing/2014/main" id="{8E1E035E-9FBA-46AF-8EBA-B1AFFC667790}"/>
                          </a:ext>
                        </a:extLst>
                      </p:cNvPr>
                      <p:cNvPicPr/>
                      <p:nvPr/>
                    </p:nvPicPr>
                    <p:blipFill>
                      <a:blip r:embed="rId9"/>
                      <a:stretch>
                        <a:fillRect/>
                      </a:stretch>
                    </p:blipFill>
                    <p:spPr>
                      <a:xfrm>
                        <a:off x="3375054" y="2745190"/>
                        <a:ext cx="1560513" cy="2005012"/>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DFC62499-D1B9-4338-9553-E45478EAA016}"/>
              </a:ext>
            </a:extLst>
          </p:cNvPr>
          <p:cNvGraphicFramePr>
            <a:graphicFrameLocks noChangeAspect="1"/>
          </p:cNvGraphicFramePr>
          <p:nvPr>
            <p:extLst>
              <p:ext uri="{D42A27DB-BD31-4B8C-83A1-F6EECF244321}">
                <p14:modId xmlns:p14="http://schemas.microsoft.com/office/powerpoint/2010/main" val="3941616109"/>
              </p:ext>
            </p:extLst>
          </p:nvPr>
        </p:nvGraphicFramePr>
        <p:xfrm>
          <a:off x="4944099" y="2745232"/>
          <a:ext cx="1762125" cy="2005012"/>
        </p:xfrm>
        <a:graphic>
          <a:graphicData uri="http://schemas.openxmlformats.org/presentationml/2006/ole">
            <mc:AlternateContent xmlns:mc="http://schemas.openxmlformats.org/markup-compatibility/2006">
              <mc:Choice xmlns:v="urn:schemas-microsoft-com:vml" Requires="v">
                <p:oleObj spid="_x0000_s501775" name="Equation" r:id="rId10" imgW="1002960" imgH="1143000" progId="Equation.DSMT4">
                  <p:embed/>
                </p:oleObj>
              </mc:Choice>
              <mc:Fallback>
                <p:oleObj name="Equation" r:id="rId10" imgW="1002960" imgH="1143000" progId="Equation.DSMT4">
                  <p:embed/>
                  <p:pic>
                    <p:nvPicPr>
                      <p:cNvPr id="13" name="Object 12">
                        <a:extLst>
                          <a:ext uri="{FF2B5EF4-FFF2-40B4-BE49-F238E27FC236}">
                            <a16:creationId xmlns:a16="http://schemas.microsoft.com/office/drawing/2014/main" id="{34DD33DE-296E-4B58-9771-897D81CC9DDD}"/>
                          </a:ext>
                        </a:extLst>
                      </p:cNvPr>
                      <p:cNvPicPr/>
                      <p:nvPr/>
                    </p:nvPicPr>
                    <p:blipFill>
                      <a:blip r:embed="rId11"/>
                      <a:stretch>
                        <a:fillRect/>
                      </a:stretch>
                    </p:blipFill>
                    <p:spPr>
                      <a:xfrm>
                        <a:off x="4944099" y="2745232"/>
                        <a:ext cx="1762125" cy="2005012"/>
                      </a:xfrm>
                      <a:prstGeom prst="rect">
                        <a:avLst/>
                      </a:prstGeom>
                    </p:spPr>
                  </p:pic>
                </p:oleObj>
              </mc:Fallback>
            </mc:AlternateContent>
          </a:graphicData>
        </a:graphic>
      </p:graphicFrame>
      <p:pic>
        <p:nvPicPr>
          <p:cNvPr id="18" name="Audio 17">
            <a:hlinkClick r:id="" action="ppaction://media"/>
            <a:extLst>
              <a:ext uri="{FF2B5EF4-FFF2-40B4-BE49-F238E27FC236}">
                <a16:creationId xmlns:a16="http://schemas.microsoft.com/office/drawing/2014/main" id="{51CB795F-E843-40AA-B389-B33628C708C3}"/>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358419293"/>
      </p:ext>
    </p:extLst>
  </p:cSld>
  <p:clrMapOvr>
    <a:masterClrMapping/>
  </p:clrMapOvr>
  <mc:AlternateContent xmlns:mc="http://schemas.openxmlformats.org/markup-compatibility/2006">
    <mc:Choice xmlns:p14="http://schemas.microsoft.com/office/powerpoint/2010/main" Requires="p14">
      <p:transition spd="slow" p14:dur="2000" advTm="63117"/>
    </mc:Choice>
    <mc:Fallback>
      <p:transition spd="slow" advTm="63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Swapping two rows</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Now, we can undo the operation of swapping two rows by once again swapping two rows</a:t>
            </a:r>
          </a:p>
          <a:p>
            <a:pPr lvl="1"/>
            <a:r>
              <a:rPr lang="en-US" dirty="0"/>
              <a:t>Consequently, this linear operator is its own inverse:</a:t>
            </a:r>
          </a:p>
          <a:p>
            <a:pPr marL="0" indent="0">
              <a:buNone/>
            </a:pPr>
            <a:endParaRPr lang="en-US" baseline="-25000" dirty="0">
              <a:latin typeface="Times New Roman" panose="02020603050405020304" pitchFamily="18" charset="0"/>
            </a:endParaRPr>
          </a:p>
          <a:p>
            <a:pPr marL="0" indent="0">
              <a:buNone/>
            </a:pP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Row operations</a:t>
            </a:r>
            <a:endParaRPr lang="en-CA" dirty="0"/>
          </a:p>
        </p:txBody>
      </p:sp>
      <p:sp>
        <p:nvSpPr>
          <p:cNvPr id="5" name="Slide Number Placeholder 4"/>
          <p:cNvSpPr>
            <a:spLocks noGrp="1"/>
          </p:cNvSpPr>
          <p:nvPr>
            <p:ph type="sldNum" sz="quarter" idx="12"/>
          </p:nvPr>
        </p:nvSpPr>
        <p:spPr/>
        <p:txBody>
          <a:bodyPr/>
          <a:lstStyle/>
          <a:p>
            <a:fld id="{42EF6DC8-DA9C-4533-8A40-BB00A2545AF8}" type="slidenum">
              <a:rPr lang="en-CA" smtClean="0"/>
              <a:pPr/>
              <a:t>7</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0" name="Rectangle 2">
            <a:extLst>
              <a:ext uri="{FF2B5EF4-FFF2-40B4-BE49-F238E27FC236}">
                <a16:creationId xmlns:a16="http://schemas.microsoft.com/office/drawing/2014/main" id="{D0EF3B08-A82E-4EF7-8656-B33C11DA030A}"/>
              </a:ext>
            </a:extLst>
          </p:cNvPr>
          <p:cNvSpPr>
            <a:spLocks noChangeArrowheads="1"/>
          </p:cNvSpPr>
          <p:nvPr/>
        </p:nvSpPr>
        <p:spPr bwMode="auto">
          <a:xfrm>
            <a:off x="1701621" y="2351449"/>
            <a:ext cx="1381198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7" name="Object 6">
            <a:extLst>
              <a:ext uri="{FF2B5EF4-FFF2-40B4-BE49-F238E27FC236}">
                <a16:creationId xmlns:a16="http://schemas.microsoft.com/office/drawing/2014/main" id="{CF5DCA6A-75C1-4E31-8656-E6C930649FFF}"/>
              </a:ext>
            </a:extLst>
          </p:cNvPr>
          <p:cNvGraphicFramePr>
            <a:graphicFrameLocks noChangeAspect="1"/>
          </p:cNvGraphicFramePr>
          <p:nvPr>
            <p:extLst>
              <p:ext uri="{D42A27DB-BD31-4B8C-83A1-F6EECF244321}">
                <p14:modId xmlns:p14="http://schemas.microsoft.com/office/powerpoint/2010/main" val="983234888"/>
              </p:ext>
            </p:extLst>
          </p:nvPr>
        </p:nvGraphicFramePr>
        <p:xfrm>
          <a:off x="3515751" y="2662966"/>
          <a:ext cx="2282310" cy="604087"/>
        </p:xfrm>
        <a:graphic>
          <a:graphicData uri="http://schemas.openxmlformats.org/presentationml/2006/ole">
            <mc:AlternateContent xmlns:mc="http://schemas.openxmlformats.org/markup-compatibility/2006">
              <mc:Choice xmlns:v="urn:schemas-microsoft-com:vml" Requires="v">
                <p:oleObj spid="_x0000_s500750" name="Equation" r:id="rId6" imgW="812520" imgH="215640" progId="Equation.DSMT4">
                  <p:embed/>
                </p:oleObj>
              </mc:Choice>
              <mc:Fallback>
                <p:oleObj name="Equation" r:id="rId6" imgW="812520" imgH="215640" progId="Equation.DSMT4">
                  <p:embed/>
                  <p:pic>
                    <p:nvPicPr>
                      <p:cNvPr id="13" name="Object 12">
                        <a:extLst>
                          <a:ext uri="{FF2B5EF4-FFF2-40B4-BE49-F238E27FC236}">
                            <a16:creationId xmlns:a16="http://schemas.microsoft.com/office/drawing/2014/main" id="{F2B98F66-730E-4574-AB02-10DF801E180D}"/>
                          </a:ext>
                        </a:extLst>
                      </p:cNvPr>
                      <p:cNvPicPr/>
                      <p:nvPr/>
                    </p:nvPicPr>
                    <p:blipFill>
                      <a:blip r:embed="rId7"/>
                      <a:stretch>
                        <a:fillRect/>
                      </a:stretch>
                    </p:blipFill>
                    <p:spPr>
                      <a:xfrm>
                        <a:off x="3515751" y="2662966"/>
                        <a:ext cx="2282310" cy="604087"/>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EB21D214-F09C-44B6-825E-C941BB6CF4BA}"/>
              </a:ext>
            </a:extLst>
          </p:cNvPr>
          <p:cNvGraphicFramePr>
            <a:graphicFrameLocks noChangeAspect="1"/>
          </p:cNvGraphicFramePr>
          <p:nvPr>
            <p:extLst>
              <p:ext uri="{D42A27DB-BD31-4B8C-83A1-F6EECF244321}">
                <p14:modId xmlns:p14="http://schemas.microsoft.com/office/powerpoint/2010/main" val="2131636405"/>
              </p:ext>
            </p:extLst>
          </p:nvPr>
        </p:nvGraphicFramePr>
        <p:xfrm>
          <a:off x="3467523" y="3465679"/>
          <a:ext cx="2460625" cy="568325"/>
        </p:xfrm>
        <a:graphic>
          <a:graphicData uri="http://schemas.openxmlformats.org/presentationml/2006/ole">
            <mc:AlternateContent xmlns:mc="http://schemas.openxmlformats.org/markup-compatibility/2006">
              <mc:Choice xmlns:v="urn:schemas-microsoft-com:vml" Requires="v">
                <p:oleObj spid="_x0000_s500751" name="Equation" r:id="rId8" imgW="876240" imgH="203040" progId="Equation.DSMT4">
                  <p:embed/>
                </p:oleObj>
              </mc:Choice>
              <mc:Fallback>
                <p:oleObj name="Equation" r:id="rId8" imgW="876240" imgH="203040" progId="Equation.DSMT4">
                  <p:embed/>
                  <p:pic>
                    <p:nvPicPr>
                      <p:cNvPr id="7" name="Object 6">
                        <a:extLst>
                          <a:ext uri="{FF2B5EF4-FFF2-40B4-BE49-F238E27FC236}">
                            <a16:creationId xmlns:a16="http://schemas.microsoft.com/office/drawing/2014/main" id="{CF5DCA6A-75C1-4E31-8656-E6C930649FFF}"/>
                          </a:ext>
                        </a:extLst>
                      </p:cNvPr>
                      <p:cNvPicPr/>
                      <p:nvPr/>
                    </p:nvPicPr>
                    <p:blipFill>
                      <a:blip r:embed="rId9"/>
                      <a:stretch>
                        <a:fillRect/>
                      </a:stretch>
                    </p:blipFill>
                    <p:spPr>
                      <a:xfrm>
                        <a:off x="3467523" y="3465679"/>
                        <a:ext cx="2460625" cy="568325"/>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27B3FD72-646B-4BA6-BC8E-96212B341FF7}"/>
              </a:ext>
            </a:extLst>
          </p:cNvPr>
          <p:cNvGraphicFramePr>
            <a:graphicFrameLocks noChangeAspect="1"/>
          </p:cNvGraphicFramePr>
          <p:nvPr>
            <p:extLst>
              <p:ext uri="{D42A27DB-BD31-4B8C-83A1-F6EECF244321}">
                <p14:modId xmlns:p14="http://schemas.microsoft.com/office/powerpoint/2010/main" val="1559452498"/>
              </p:ext>
            </p:extLst>
          </p:nvPr>
        </p:nvGraphicFramePr>
        <p:xfrm>
          <a:off x="476250" y="4395788"/>
          <a:ext cx="3943350" cy="2005012"/>
        </p:xfrm>
        <a:graphic>
          <a:graphicData uri="http://schemas.openxmlformats.org/presentationml/2006/ole">
            <mc:AlternateContent xmlns:mc="http://schemas.openxmlformats.org/markup-compatibility/2006">
              <mc:Choice xmlns:v="urn:schemas-microsoft-com:vml" Requires="v">
                <p:oleObj spid="_x0000_s500752" name="Equation" r:id="rId10" imgW="2247840" imgH="1143000" progId="Equation.DSMT4">
                  <p:embed/>
                </p:oleObj>
              </mc:Choice>
              <mc:Fallback>
                <p:oleObj name="Equation" r:id="rId10" imgW="2247840" imgH="1143000" progId="Equation.DSMT4">
                  <p:embed/>
                  <p:pic>
                    <p:nvPicPr>
                      <p:cNvPr id="8" name="Object 7">
                        <a:extLst>
                          <a:ext uri="{FF2B5EF4-FFF2-40B4-BE49-F238E27FC236}">
                            <a16:creationId xmlns:a16="http://schemas.microsoft.com/office/drawing/2014/main" id="{8E1E035E-9FBA-46AF-8EBA-B1AFFC667790}"/>
                          </a:ext>
                        </a:extLst>
                      </p:cNvPr>
                      <p:cNvPicPr/>
                      <p:nvPr/>
                    </p:nvPicPr>
                    <p:blipFill>
                      <a:blip r:embed="rId11"/>
                      <a:stretch>
                        <a:fillRect/>
                      </a:stretch>
                    </p:blipFill>
                    <p:spPr>
                      <a:xfrm>
                        <a:off x="476250" y="4395788"/>
                        <a:ext cx="3943350" cy="2005012"/>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7871D4CA-4668-4634-A7A5-5B9B46E3A76B}"/>
              </a:ext>
            </a:extLst>
          </p:cNvPr>
          <p:cNvGraphicFramePr>
            <a:graphicFrameLocks noChangeAspect="1"/>
          </p:cNvGraphicFramePr>
          <p:nvPr>
            <p:extLst>
              <p:ext uri="{D42A27DB-BD31-4B8C-83A1-F6EECF244321}">
                <p14:modId xmlns:p14="http://schemas.microsoft.com/office/powerpoint/2010/main" val="3382367023"/>
              </p:ext>
            </p:extLst>
          </p:nvPr>
        </p:nvGraphicFramePr>
        <p:xfrm>
          <a:off x="4419600" y="4410868"/>
          <a:ext cx="2651125" cy="2005013"/>
        </p:xfrm>
        <a:graphic>
          <a:graphicData uri="http://schemas.openxmlformats.org/presentationml/2006/ole">
            <mc:AlternateContent xmlns:mc="http://schemas.openxmlformats.org/markup-compatibility/2006">
              <mc:Choice xmlns:v="urn:schemas-microsoft-com:vml" Requires="v">
                <p:oleObj spid="_x0000_s500753" name="Equation" r:id="rId12" imgW="1511280" imgH="1143000" progId="Equation.DSMT4">
                  <p:embed/>
                </p:oleObj>
              </mc:Choice>
              <mc:Fallback>
                <p:oleObj name="Equation" r:id="rId12" imgW="1511280" imgH="1143000" progId="Equation.DSMT4">
                  <p:embed/>
                  <p:pic>
                    <p:nvPicPr>
                      <p:cNvPr id="13" name="Object 12">
                        <a:extLst>
                          <a:ext uri="{FF2B5EF4-FFF2-40B4-BE49-F238E27FC236}">
                            <a16:creationId xmlns:a16="http://schemas.microsoft.com/office/drawing/2014/main" id="{27B3FD72-646B-4BA6-BC8E-96212B341FF7}"/>
                          </a:ext>
                        </a:extLst>
                      </p:cNvPr>
                      <p:cNvPicPr/>
                      <p:nvPr/>
                    </p:nvPicPr>
                    <p:blipFill>
                      <a:blip r:embed="rId13"/>
                      <a:stretch>
                        <a:fillRect/>
                      </a:stretch>
                    </p:blipFill>
                    <p:spPr>
                      <a:xfrm>
                        <a:off x="4419600" y="4410868"/>
                        <a:ext cx="2651125" cy="2005013"/>
                      </a:xfrm>
                      <a:prstGeom prst="rect">
                        <a:avLst/>
                      </a:prstGeom>
                    </p:spPr>
                  </p:pic>
                </p:oleObj>
              </mc:Fallback>
            </mc:AlternateContent>
          </a:graphicData>
        </a:graphic>
      </p:graphicFrame>
      <p:pic>
        <p:nvPicPr>
          <p:cNvPr id="16" name="Audio 15">
            <a:hlinkClick r:id="" action="ppaction://media"/>
            <a:extLst>
              <a:ext uri="{FF2B5EF4-FFF2-40B4-BE49-F238E27FC236}">
                <a16:creationId xmlns:a16="http://schemas.microsoft.com/office/drawing/2014/main" id="{F8EB4EFF-ACD3-40F5-8B05-FADF0F068B36}"/>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220581327"/>
      </p:ext>
    </p:extLst>
  </p:cSld>
  <p:clrMapOvr>
    <a:masterClrMapping/>
  </p:clrMapOvr>
  <mc:AlternateContent xmlns:mc="http://schemas.openxmlformats.org/markup-compatibility/2006">
    <mc:Choice xmlns:p14="http://schemas.microsoft.com/office/powerpoint/2010/main" Requires="p14">
      <p:transition spd="slow" p14:dur="2000" advTm="63308"/>
    </mc:Choice>
    <mc:Fallback>
      <p:transition spd="slow" advTm="63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Adding a multiple of one row onto another</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Again, </a:t>
            </a:r>
            <a:r>
              <a:rPr lang="en-US" i="1" dirty="0">
                <a:latin typeface="Times New Roman" panose="02020603050405020304" pitchFamily="18" charset="0"/>
              </a:rPr>
              <a:t>A</a:t>
            </a:r>
            <a:r>
              <a:rPr lang="en-US" dirty="0">
                <a:latin typeface="Times New Roman" panose="02020603050405020304" pitchFamily="18" charset="0"/>
              </a:rPr>
              <a:t> ∈ ℒ (</a:t>
            </a:r>
            <a:r>
              <a:rPr lang="en-US" b="1" dirty="0">
                <a:latin typeface="Times New Roman" panose="02020603050405020304" pitchFamily="18" charset="0"/>
              </a:rPr>
              <a:t>R</a:t>
            </a:r>
            <a:r>
              <a:rPr lang="en-US" i="1" baseline="30000" dirty="0">
                <a:latin typeface="Times New Roman" panose="02020603050405020304" pitchFamily="18" charset="0"/>
              </a:rPr>
              <a:t>n</a:t>
            </a:r>
            <a:r>
              <a:rPr lang="en-US" dirty="0">
                <a:latin typeface="Times New Roman" panose="02020603050405020304" pitchFamily="18" charset="0"/>
              </a:rPr>
              <a:t>, </a:t>
            </a:r>
            <a:r>
              <a:rPr lang="en-US" b="1" dirty="0">
                <a:latin typeface="Times New Roman" panose="02020603050405020304" pitchFamily="18" charset="0"/>
              </a:rPr>
              <a:t>R</a:t>
            </a:r>
            <a:r>
              <a:rPr lang="en-US" i="1" baseline="30000" dirty="0">
                <a:latin typeface="Times New Roman" panose="02020603050405020304" pitchFamily="18" charset="0"/>
              </a:rPr>
              <a:t>m</a:t>
            </a:r>
            <a:r>
              <a:rPr lang="en-US" dirty="0">
                <a:latin typeface="Times New Roman" panose="02020603050405020304" pitchFamily="18" charset="0"/>
              </a:rPr>
              <a:t>)</a:t>
            </a:r>
            <a:r>
              <a:rPr lang="en-US" dirty="0"/>
              <a:t> and is represented by an </a:t>
            </a:r>
            <a:r>
              <a:rPr lang="en-US" i="1" dirty="0">
                <a:latin typeface="Times New Roman" panose="02020603050405020304" pitchFamily="18" charset="0"/>
              </a:rPr>
              <a:t>m</a:t>
            </a:r>
            <a:r>
              <a:rPr lang="en-US" dirty="0">
                <a:latin typeface="Times New Roman" panose="02020603050405020304" pitchFamily="18" charset="0"/>
              </a:rPr>
              <a:t> × </a:t>
            </a:r>
            <a:r>
              <a:rPr lang="en-US" i="1" dirty="0">
                <a:latin typeface="Times New Roman" panose="02020603050405020304" pitchFamily="18" charset="0"/>
              </a:rPr>
              <a:t>n</a:t>
            </a:r>
            <a:r>
              <a:rPr lang="en-US" dirty="0">
                <a:latin typeface="Times New Roman" panose="02020603050405020304" pitchFamily="18" charset="0"/>
              </a:rPr>
              <a:t> </a:t>
            </a:r>
            <a:r>
              <a:rPr lang="en-US" dirty="0"/>
              <a:t>matrix</a:t>
            </a:r>
          </a:p>
          <a:p>
            <a:r>
              <a:rPr lang="en-US" dirty="0"/>
              <a:t>Again, we have</a:t>
            </a:r>
          </a:p>
          <a:p>
            <a:pPr marL="0" indent="0" algn="ctr">
              <a:buNone/>
            </a:pPr>
            <a:r>
              <a:rPr lang="en-US" i="1" dirty="0">
                <a:latin typeface="Times New Roman" panose="02020603050405020304" pitchFamily="18" charset="0"/>
              </a:rPr>
              <a:t>BA</a:t>
            </a:r>
            <a:r>
              <a:rPr lang="en-US" dirty="0">
                <a:latin typeface="Times New Roman" panose="02020603050405020304" pitchFamily="18" charset="0"/>
              </a:rPr>
              <a:t> = (</a:t>
            </a:r>
            <a:r>
              <a:rPr lang="en-US" i="1" dirty="0">
                <a:latin typeface="Times New Roman" panose="02020603050405020304" pitchFamily="18" charset="0"/>
              </a:rPr>
              <a:t>B</a:t>
            </a:r>
            <a:r>
              <a:rPr lang="en-US" b="1" dirty="0">
                <a:latin typeface="Times New Roman" panose="02020603050405020304" pitchFamily="18" charset="0"/>
              </a:rPr>
              <a:t>a</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Times New Roman" panose="02020603050405020304" pitchFamily="18" charset="0"/>
              </a:rPr>
              <a:t>B</a:t>
            </a:r>
            <a:r>
              <a:rPr lang="en-US" b="1" dirty="0">
                <a:latin typeface="Times New Roman" panose="02020603050405020304" pitchFamily="18" charset="0"/>
              </a:rPr>
              <a:t>a</a:t>
            </a:r>
            <a:r>
              <a:rPr lang="en-US" i="1" baseline="-25000" dirty="0">
                <a:latin typeface="Times New Roman" panose="02020603050405020304" pitchFamily="18" charset="0"/>
              </a:rPr>
              <a:t>n</a:t>
            </a:r>
            <a:r>
              <a:rPr lang="en-US" dirty="0">
                <a:latin typeface="Times New Roman" panose="02020603050405020304" pitchFamily="18" charset="0"/>
              </a:rPr>
              <a:t>)</a:t>
            </a:r>
            <a:endParaRPr lang="en-US" i="1" dirty="0">
              <a:latin typeface="Times New Roman" panose="02020603050405020304" pitchFamily="18" charset="0"/>
            </a:endParaRPr>
          </a:p>
          <a:p>
            <a:r>
              <a:rPr lang="en-US" dirty="0"/>
              <a:t>Question: How can we add a multiple of one row onto another?</a:t>
            </a:r>
          </a:p>
          <a:p>
            <a:r>
              <a:rPr lang="en-US" dirty="0"/>
              <a:t>Now, adding a multiple of one entry onto another is linear,</a:t>
            </a:r>
          </a:p>
          <a:p>
            <a:pPr marL="0" indent="0">
              <a:buNone/>
            </a:pPr>
            <a:r>
              <a:rPr lang="en-US" dirty="0"/>
              <a:t>	for we can do this mapping after calculating</a:t>
            </a:r>
            <a:r>
              <a:rPr lang="en-US" dirty="0">
                <a:latin typeface="Times New Roman" panose="02020603050405020304" pitchFamily="18" charset="0"/>
              </a:rPr>
              <a:t> </a:t>
            </a:r>
            <a:r>
              <a:rPr lang="en-US" i="1" dirty="0">
                <a:latin typeface="Symbol" panose="05050102010706020507" pitchFamily="18" charset="2"/>
              </a:rPr>
              <a:t>b </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Symbol" panose="05050102010706020507" pitchFamily="18" charset="2"/>
              </a:rPr>
              <a:t>g </a:t>
            </a:r>
            <a:r>
              <a:rPr lang="en-US" b="1" dirty="0">
                <a:latin typeface="Times New Roman" panose="02020603050405020304" pitchFamily="18" charset="0"/>
              </a:rPr>
              <a:t>u</a:t>
            </a:r>
            <a:r>
              <a:rPr lang="en-US" baseline="-25000" dirty="0">
                <a:latin typeface="Times New Roman" panose="02020603050405020304" pitchFamily="18" charset="0"/>
              </a:rPr>
              <a:t>2</a:t>
            </a:r>
          </a:p>
          <a:p>
            <a:pPr marL="0" indent="0">
              <a:buNone/>
            </a:pPr>
            <a:r>
              <a:rPr lang="en-US" dirty="0"/>
              <a:t>	or we can do this mapping first on both </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a:t>
            </a:r>
            <a:r>
              <a:rPr lang="en-US" dirty="0"/>
              <a:t>and</a:t>
            </a:r>
            <a:r>
              <a:rPr lang="en-US" dirty="0">
                <a:latin typeface="Times New Roman" panose="02020603050405020304" pitchFamily="18" charset="0"/>
              </a:rPr>
              <a:t> </a:t>
            </a:r>
            <a:r>
              <a:rPr lang="en-US" b="1" dirty="0">
                <a:latin typeface="Times New Roman" panose="02020603050405020304" pitchFamily="18" charset="0"/>
              </a:rPr>
              <a:t>u</a:t>
            </a:r>
            <a:r>
              <a:rPr lang="en-US" baseline="-25000" dirty="0">
                <a:latin typeface="Times New Roman" panose="02020603050405020304" pitchFamily="18" charset="0"/>
              </a:rPr>
              <a:t>2</a:t>
            </a:r>
            <a:r>
              <a:rPr lang="en-US" dirty="0"/>
              <a:t> and</a:t>
            </a:r>
            <a:br>
              <a:rPr lang="en-US" dirty="0"/>
            </a:br>
            <a:r>
              <a:rPr lang="en-US" dirty="0"/>
              <a:t>		then take the same linear combination of the results</a:t>
            </a:r>
          </a:p>
          <a:p>
            <a:pPr lvl="1"/>
            <a:r>
              <a:rPr lang="en-US" dirty="0"/>
              <a:t>The resulting vector will be the same dimension: </a:t>
            </a:r>
            <a:r>
              <a:rPr lang="en-US" i="1" dirty="0">
                <a:latin typeface="Times New Roman" panose="02020603050405020304" pitchFamily="18" charset="0"/>
              </a:rPr>
              <a:t>m</a:t>
            </a:r>
            <a:endParaRPr lang="en-US" dirty="0">
              <a:latin typeface="Times New Roman" panose="02020603050405020304" pitchFamily="18" charset="0"/>
            </a:endParaRPr>
          </a:p>
          <a:p>
            <a:pPr lvl="1"/>
            <a:r>
              <a:rPr lang="en-US" dirty="0">
                <a:latin typeface="Times New Roman" panose="02020603050405020304" pitchFamily="18" charset="0"/>
              </a:rPr>
              <a:t>Thus, the linear operator is an </a:t>
            </a:r>
            <a:r>
              <a:rPr lang="en-US" i="1" dirty="0">
                <a:latin typeface="Times New Roman" panose="02020603050405020304" pitchFamily="18" charset="0"/>
              </a:rPr>
              <a:t>m</a:t>
            </a:r>
            <a:r>
              <a:rPr lang="en-US" dirty="0">
                <a:latin typeface="Times New Roman" panose="02020603050405020304" pitchFamily="18" charset="0"/>
              </a:rPr>
              <a:t> × </a:t>
            </a:r>
            <a:r>
              <a:rPr lang="en-US" i="1" dirty="0">
                <a:latin typeface="Times New Roman" panose="02020603050405020304" pitchFamily="18" charset="0"/>
              </a:rPr>
              <a:t>m</a:t>
            </a:r>
            <a:r>
              <a:rPr lang="en-US" dirty="0">
                <a:latin typeface="Times New Roman" panose="02020603050405020304" pitchFamily="18" charset="0"/>
              </a:rPr>
              <a:t> </a:t>
            </a:r>
            <a:r>
              <a:rPr lang="en-US" dirty="0"/>
              <a:t>matrix</a:t>
            </a:r>
            <a:endParaRPr lang="en-US" dirty="0">
              <a:latin typeface="Times New Roman" panose="02020603050405020304" pitchFamily="18" charset="0"/>
            </a:endParaRPr>
          </a:p>
          <a:p>
            <a:r>
              <a:rPr lang="en-US" dirty="0"/>
              <a:t>Question: what is the matrix </a:t>
            </a:r>
            <a:r>
              <a:rPr lang="en-US" i="1" dirty="0">
                <a:latin typeface="Times New Roman" panose="02020603050405020304" pitchFamily="18" charset="0"/>
              </a:rPr>
              <a:t>R</a:t>
            </a:r>
            <a:r>
              <a:rPr lang="en-US" i="1" baseline="-25000" dirty="0">
                <a:latin typeface="Symbol" panose="05050102010706020507" pitchFamily="18" charset="2"/>
              </a:rPr>
              <a:t>a </a:t>
            </a:r>
            <a:r>
              <a:rPr lang="en-US" baseline="-25000" dirty="0">
                <a:latin typeface="Times New Roman" panose="02020603050405020304" pitchFamily="18" charset="0"/>
              </a:rPr>
              <a:t>R</a:t>
            </a:r>
            <a:r>
              <a:rPr lang="en-US" i="1" baseline="-25000" dirty="0">
                <a:latin typeface="Times New Roman" panose="02020603050405020304" pitchFamily="18" charset="0"/>
              </a:rPr>
              <a:t>i </a:t>
            </a:r>
            <a:r>
              <a:rPr lang="en-US" baseline="-25000" dirty="0">
                <a:latin typeface="Times New Roman" panose="02020603050405020304" pitchFamily="18" charset="0"/>
              </a:rPr>
              <a:t>→ R </a:t>
            </a:r>
            <a:r>
              <a:rPr lang="en-US" i="1" baseline="-25000" dirty="0">
                <a:latin typeface="Times New Roman" panose="02020603050405020304" pitchFamily="18" charset="0"/>
              </a:rPr>
              <a:t>j</a:t>
            </a:r>
            <a:r>
              <a:rPr lang="en-US" dirty="0"/>
              <a:t>?</a:t>
            </a:r>
          </a:p>
        </p:txBody>
      </p:sp>
      <p:sp>
        <p:nvSpPr>
          <p:cNvPr id="4" name="Footer Placeholder 3"/>
          <p:cNvSpPr>
            <a:spLocks noGrp="1"/>
          </p:cNvSpPr>
          <p:nvPr>
            <p:ph type="ftr" sz="quarter" idx="11"/>
          </p:nvPr>
        </p:nvSpPr>
        <p:spPr/>
        <p:txBody>
          <a:bodyPr/>
          <a:lstStyle/>
          <a:p>
            <a:r>
              <a:rPr lang="en-US"/>
              <a:t>Row operations</a:t>
            </a:r>
            <a:endParaRPr lang="en-CA" dirty="0"/>
          </a:p>
        </p:txBody>
      </p:sp>
      <p:sp>
        <p:nvSpPr>
          <p:cNvPr id="5" name="Slide Number Placeholder 4"/>
          <p:cNvSpPr>
            <a:spLocks noGrp="1"/>
          </p:cNvSpPr>
          <p:nvPr>
            <p:ph type="sldNum" sz="quarter" idx="12"/>
          </p:nvPr>
        </p:nvSpPr>
        <p:spPr/>
        <p:txBody>
          <a:bodyPr/>
          <a:lstStyle/>
          <a:p>
            <a:fld id="{42EF6DC8-DA9C-4533-8A40-BB00A2545AF8}" type="slidenum">
              <a:rPr lang="en-CA" smtClean="0"/>
              <a:pPr/>
              <a:t>8</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0" name="Rectangle 2">
            <a:extLst>
              <a:ext uri="{FF2B5EF4-FFF2-40B4-BE49-F238E27FC236}">
                <a16:creationId xmlns:a16="http://schemas.microsoft.com/office/drawing/2014/main" id="{D0EF3B08-A82E-4EF7-8656-B33C11DA030A}"/>
              </a:ext>
            </a:extLst>
          </p:cNvPr>
          <p:cNvSpPr>
            <a:spLocks noChangeArrowheads="1"/>
          </p:cNvSpPr>
          <p:nvPr/>
        </p:nvSpPr>
        <p:spPr bwMode="auto">
          <a:xfrm>
            <a:off x="1701621" y="2351449"/>
            <a:ext cx="1381198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2" name="Audio 11">
            <a:hlinkClick r:id="" action="ppaction://media"/>
            <a:extLst>
              <a:ext uri="{FF2B5EF4-FFF2-40B4-BE49-F238E27FC236}">
                <a16:creationId xmlns:a16="http://schemas.microsoft.com/office/drawing/2014/main" id="{40FF7988-388F-4B45-9158-48E350A381D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215087099"/>
      </p:ext>
    </p:extLst>
  </p:cSld>
  <p:clrMapOvr>
    <a:masterClrMapping/>
  </p:clrMapOvr>
  <mc:AlternateContent xmlns:mc="http://schemas.openxmlformats.org/markup-compatibility/2006">
    <mc:Choice xmlns:p14="http://schemas.microsoft.com/office/powerpoint/2010/main" Requires="p14">
      <p:transition spd="slow" p14:dur="2000" advTm="138646"/>
    </mc:Choice>
    <mc:Fallback>
      <p:transition spd="slow" advTm="138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Object 17">
            <a:extLst>
              <a:ext uri="{FF2B5EF4-FFF2-40B4-BE49-F238E27FC236}">
                <a16:creationId xmlns:a16="http://schemas.microsoft.com/office/drawing/2014/main" id="{6D97635B-3DB9-4739-8CC7-DEB7B5CDB406}"/>
              </a:ext>
            </a:extLst>
          </p:cNvPr>
          <p:cNvGraphicFramePr>
            <a:graphicFrameLocks noChangeAspect="1"/>
          </p:cNvGraphicFramePr>
          <p:nvPr/>
        </p:nvGraphicFramePr>
        <p:xfrm>
          <a:off x="1742577" y="1112838"/>
          <a:ext cx="5794375" cy="5570537"/>
        </p:xfrm>
        <a:graphic>
          <a:graphicData uri="http://schemas.openxmlformats.org/presentationml/2006/ole">
            <mc:AlternateContent xmlns:mc="http://schemas.openxmlformats.org/markup-compatibility/2006">
              <mc:Choice xmlns:v="urn:schemas-microsoft-com:vml" Requires="v">
                <p:oleObj spid="_x0000_s502790" name="Equation" r:id="rId6" imgW="2387520" imgH="2298600" progId="Equation.DSMT4">
                  <p:embed/>
                </p:oleObj>
              </mc:Choice>
              <mc:Fallback>
                <p:oleObj name="Equation" r:id="rId6" imgW="2387520" imgH="2298600" progId="Equation.DSMT4">
                  <p:embed/>
                  <p:pic>
                    <p:nvPicPr>
                      <p:cNvPr id="18" name="Object 17">
                        <a:extLst>
                          <a:ext uri="{FF2B5EF4-FFF2-40B4-BE49-F238E27FC236}">
                            <a16:creationId xmlns:a16="http://schemas.microsoft.com/office/drawing/2014/main" id="{6D97635B-3DB9-4739-8CC7-DEB7B5CDB406}"/>
                          </a:ext>
                        </a:extLst>
                      </p:cNvPr>
                      <p:cNvPicPr/>
                      <p:nvPr/>
                    </p:nvPicPr>
                    <p:blipFill>
                      <a:blip r:embed="rId7"/>
                      <a:stretch>
                        <a:fillRect/>
                      </a:stretch>
                    </p:blipFill>
                    <p:spPr>
                      <a:xfrm>
                        <a:off x="1742577" y="1112838"/>
                        <a:ext cx="5794375" cy="557053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t>Adding a multiple of one row onto another</a:t>
            </a:r>
            <a:endParaRPr lang="en-CA" dirty="0"/>
          </a:p>
        </p:txBody>
      </p:sp>
      <p:sp>
        <p:nvSpPr>
          <p:cNvPr id="4" name="Footer Placeholder 3"/>
          <p:cNvSpPr>
            <a:spLocks noGrp="1"/>
          </p:cNvSpPr>
          <p:nvPr>
            <p:ph type="ftr" sz="quarter" idx="11"/>
          </p:nvPr>
        </p:nvSpPr>
        <p:spPr/>
        <p:txBody>
          <a:bodyPr/>
          <a:lstStyle/>
          <a:p>
            <a:r>
              <a:rPr lang="en-US"/>
              <a:t>Row operations</a:t>
            </a:r>
            <a:endParaRPr lang="en-CA" dirty="0"/>
          </a:p>
        </p:txBody>
      </p:sp>
      <p:sp>
        <p:nvSpPr>
          <p:cNvPr id="5" name="Slide Number Placeholder 4"/>
          <p:cNvSpPr>
            <a:spLocks noGrp="1"/>
          </p:cNvSpPr>
          <p:nvPr>
            <p:ph type="sldNum" sz="quarter" idx="12"/>
          </p:nvPr>
        </p:nvSpPr>
        <p:spPr/>
        <p:txBody>
          <a:bodyPr/>
          <a:lstStyle/>
          <a:p>
            <a:fld id="{42EF6DC8-DA9C-4533-8A40-BB00A2545AF8}" type="slidenum">
              <a:rPr lang="en-CA" smtClean="0"/>
              <a:pPr/>
              <a:t>9</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0" name="Rectangle 2">
            <a:extLst>
              <a:ext uri="{FF2B5EF4-FFF2-40B4-BE49-F238E27FC236}">
                <a16:creationId xmlns:a16="http://schemas.microsoft.com/office/drawing/2014/main" id="{D0EF3B08-A82E-4EF7-8656-B33C11DA030A}"/>
              </a:ext>
            </a:extLst>
          </p:cNvPr>
          <p:cNvSpPr>
            <a:spLocks noChangeArrowheads="1"/>
          </p:cNvSpPr>
          <p:nvPr/>
        </p:nvSpPr>
        <p:spPr bwMode="auto">
          <a:xfrm>
            <a:off x="1701621" y="2351449"/>
            <a:ext cx="1381198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3" name="Object 12">
            <a:extLst>
              <a:ext uri="{FF2B5EF4-FFF2-40B4-BE49-F238E27FC236}">
                <a16:creationId xmlns:a16="http://schemas.microsoft.com/office/drawing/2014/main" id="{F2B98F66-730E-4574-AB02-10DF801E180D}"/>
              </a:ext>
            </a:extLst>
          </p:cNvPr>
          <p:cNvGraphicFramePr>
            <a:graphicFrameLocks noChangeAspect="1"/>
          </p:cNvGraphicFramePr>
          <p:nvPr>
            <p:extLst>
              <p:ext uri="{D42A27DB-BD31-4B8C-83A1-F6EECF244321}">
                <p14:modId xmlns:p14="http://schemas.microsoft.com/office/powerpoint/2010/main" val="697610826"/>
              </p:ext>
            </p:extLst>
          </p:nvPr>
        </p:nvGraphicFramePr>
        <p:xfrm>
          <a:off x="510450" y="1112838"/>
          <a:ext cx="7058025" cy="5570537"/>
        </p:xfrm>
        <a:graphic>
          <a:graphicData uri="http://schemas.openxmlformats.org/presentationml/2006/ole">
            <mc:AlternateContent xmlns:mc="http://schemas.openxmlformats.org/markup-compatibility/2006">
              <mc:Choice xmlns:v="urn:schemas-microsoft-com:vml" Requires="v">
                <p:oleObj spid="_x0000_s502791" name="Equation" r:id="rId8" imgW="2908080" imgH="2298600" progId="Equation.DSMT4">
                  <p:embed/>
                </p:oleObj>
              </mc:Choice>
              <mc:Fallback>
                <p:oleObj name="Equation" r:id="rId8" imgW="2908080" imgH="2298600" progId="Equation.DSMT4">
                  <p:embed/>
                  <p:pic>
                    <p:nvPicPr>
                      <p:cNvPr id="13" name="Object 12">
                        <a:extLst>
                          <a:ext uri="{FF2B5EF4-FFF2-40B4-BE49-F238E27FC236}">
                            <a16:creationId xmlns:a16="http://schemas.microsoft.com/office/drawing/2014/main" id="{F2B98F66-730E-4574-AB02-10DF801E180D}"/>
                          </a:ext>
                        </a:extLst>
                      </p:cNvPr>
                      <p:cNvPicPr/>
                      <p:nvPr/>
                    </p:nvPicPr>
                    <p:blipFill>
                      <a:blip r:embed="rId9"/>
                      <a:stretch>
                        <a:fillRect/>
                      </a:stretch>
                    </p:blipFill>
                    <p:spPr>
                      <a:xfrm>
                        <a:off x="510450" y="1112838"/>
                        <a:ext cx="7058025" cy="5570537"/>
                      </a:xfrm>
                      <a:prstGeom prst="rect">
                        <a:avLst/>
                      </a:prstGeom>
                    </p:spPr>
                  </p:pic>
                </p:oleObj>
              </mc:Fallback>
            </mc:AlternateContent>
          </a:graphicData>
        </a:graphic>
      </p:graphicFrame>
      <p:sp>
        <p:nvSpPr>
          <p:cNvPr id="15" name="Rectangle: Rounded Corners 14">
            <a:extLst>
              <a:ext uri="{FF2B5EF4-FFF2-40B4-BE49-F238E27FC236}">
                <a16:creationId xmlns:a16="http://schemas.microsoft.com/office/drawing/2014/main" id="{501315C4-083A-42BE-97BE-E59FA7DA1BA8}"/>
              </a:ext>
            </a:extLst>
          </p:cNvPr>
          <p:cNvSpPr/>
          <p:nvPr/>
        </p:nvSpPr>
        <p:spPr>
          <a:xfrm>
            <a:off x="3728973" y="4770693"/>
            <a:ext cx="486136" cy="49518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a:extLst>
              <a:ext uri="{FF2B5EF4-FFF2-40B4-BE49-F238E27FC236}">
                <a16:creationId xmlns:a16="http://schemas.microsoft.com/office/drawing/2014/main" id="{9B6CF847-54EE-4A63-8EE5-4E01E99CA9DA}"/>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544540910"/>
      </p:ext>
    </p:extLst>
  </p:cSld>
  <p:clrMapOvr>
    <a:masterClrMapping/>
  </p:clrMapOvr>
  <mc:AlternateContent xmlns:mc="http://schemas.openxmlformats.org/markup-compatibility/2006">
    <mc:Choice xmlns:p14="http://schemas.microsoft.com/office/powerpoint/2010/main" Requires="p14">
      <p:transition spd="slow" p14:dur="2000" advTm="59170"/>
    </mc:Choice>
    <mc:Fallback>
      <p:transition spd="slow" advTm="59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bldLst>
      <p:bldP spid="1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4|11.7|11.6"/>
</p:tagLst>
</file>

<file path=ppt/tags/tag10.xml><?xml version="1.0" encoding="utf-8"?>
<p:tagLst xmlns:a="http://schemas.openxmlformats.org/drawingml/2006/main" xmlns:r="http://schemas.openxmlformats.org/officeDocument/2006/relationships" xmlns:p="http://schemas.openxmlformats.org/presentationml/2006/main">
  <p:tag name="TIMING" val="|16.7|12.7|17.4|9.3|17.4|15.8|6.1|11.5"/>
</p:tagLst>
</file>

<file path=ppt/tags/tag11.xml><?xml version="1.0" encoding="utf-8"?>
<p:tagLst xmlns:a="http://schemas.openxmlformats.org/drawingml/2006/main" xmlns:r="http://schemas.openxmlformats.org/officeDocument/2006/relationships" xmlns:p="http://schemas.openxmlformats.org/presentationml/2006/main">
  <p:tag name="TIMING" val="|31.4"/>
</p:tagLst>
</file>

<file path=ppt/tags/tag12.xml><?xml version="1.0" encoding="utf-8"?>
<p:tagLst xmlns:a="http://schemas.openxmlformats.org/drawingml/2006/main" xmlns:r="http://schemas.openxmlformats.org/officeDocument/2006/relationships" xmlns:p="http://schemas.openxmlformats.org/presentationml/2006/main">
  <p:tag name="TIMING" val="|19.9|9|5.8"/>
</p:tagLst>
</file>

<file path=ppt/tags/tag13.xml><?xml version="1.0" encoding="utf-8"?>
<p:tagLst xmlns:a="http://schemas.openxmlformats.org/drawingml/2006/main" xmlns:r="http://schemas.openxmlformats.org/officeDocument/2006/relationships" xmlns:p="http://schemas.openxmlformats.org/presentationml/2006/main">
  <p:tag name="TIMING" val="|12|8.7|10.7|6.9|15.5"/>
</p:tagLst>
</file>

<file path=ppt/tags/tag14.xml><?xml version="1.0" encoding="utf-8"?>
<p:tagLst xmlns:a="http://schemas.openxmlformats.org/drawingml/2006/main" xmlns:r="http://schemas.openxmlformats.org/officeDocument/2006/relationships" xmlns:p="http://schemas.openxmlformats.org/presentationml/2006/main">
  <p:tag name="TIMING" val="|32.9"/>
</p:tagLst>
</file>

<file path=ppt/tags/tag2.xml><?xml version="1.0" encoding="utf-8"?>
<p:tagLst xmlns:a="http://schemas.openxmlformats.org/drawingml/2006/main" xmlns:r="http://schemas.openxmlformats.org/officeDocument/2006/relationships" xmlns:p="http://schemas.openxmlformats.org/presentationml/2006/main">
  <p:tag name="TIMING" val="|19.4|24.3|23.6|9.5|16.8|18.4|8.2|12.6"/>
</p:tagLst>
</file>

<file path=ppt/tags/tag3.xml><?xml version="1.0" encoding="utf-8"?>
<p:tagLst xmlns:a="http://schemas.openxmlformats.org/drawingml/2006/main" xmlns:r="http://schemas.openxmlformats.org/officeDocument/2006/relationships" xmlns:p="http://schemas.openxmlformats.org/presentationml/2006/main">
  <p:tag name="TIMING" val="|12.1|3.4"/>
</p:tagLst>
</file>

<file path=ppt/tags/tag4.xml><?xml version="1.0" encoding="utf-8"?>
<p:tagLst xmlns:a="http://schemas.openxmlformats.org/drawingml/2006/main" xmlns:r="http://schemas.openxmlformats.org/officeDocument/2006/relationships" xmlns:p="http://schemas.openxmlformats.org/presentationml/2006/main">
  <p:tag name="TIMING" val="|32|6.8|11"/>
</p:tagLst>
</file>

<file path=ppt/tags/tag5.xml><?xml version="1.0" encoding="utf-8"?>
<p:tagLst xmlns:a="http://schemas.openxmlformats.org/drawingml/2006/main" xmlns:r="http://schemas.openxmlformats.org/officeDocument/2006/relationships" xmlns:p="http://schemas.openxmlformats.org/presentationml/2006/main">
  <p:tag name="TIMING" val="|15.4|7.4|11.3|12.2|8.2"/>
</p:tagLst>
</file>

<file path=ppt/tags/tag6.xml><?xml version="1.0" encoding="utf-8"?>
<p:tagLst xmlns:a="http://schemas.openxmlformats.org/drawingml/2006/main" xmlns:r="http://schemas.openxmlformats.org/officeDocument/2006/relationships" xmlns:p="http://schemas.openxmlformats.org/presentationml/2006/main">
  <p:tag name="TIMING" val="|17.6|12.5|31.6|9.6|17.4|22.3|5.4|9.8"/>
</p:tagLst>
</file>

<file path=ppt/tags/tag7.xml><?xml version="1.0" encoding="utf-8"?>
<p:tagLst xmlns:a="http://schemas.openxmlformats.org/drawingml/2006/main" xmlns:r="http://schemas.openxmlformats.org/officeDocument/2006/relationships" xmlns:p="http://schemas.openxmlformats.org/presentationml/2006/main">
  <p:tag name="TIMING" val="|31"/>
</p:tagLst>
</file>

<file path=ppt/tags/tag8.xml><?xml version="1.0" encoding="utf-8"?>
<p:tagLst xmlns:a="http://schemas.openxmlformats.org/drawingml/2006/main" xmlns:r="http://schemas.openxmlformats.org/officeDocument/2006/relationships" xmlns:p="http://schemas.openxmlformats.org/presentationml/2006/main">
  <p:tag name="TIMING" val="|11.2|5.9|9.7"/>
</p:tagLst>
</file>

<file path=ppt/tags/tag9.xml><?xml version="1.0" encoding="utf-8"?>
<p:tagLst xmlns:a="http://schemas.openxmlformats.org/drawingml/2006/main" xmlns:r="http://schemas.openxmlformats.org/officeDocument/2006/relationships" xmlns:p="http://schemas.openxmlformats.org/presentationml/2006/main">
  <p:tag name="TIMING" val="|8.5|5.8|17.6|14.1|25.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43878</TotalTime>
  <Words>1036</Words>
  <Application>Microsoft Office PowerPoint</Application>
  <PresentationFormat>On-screen Show (4:3)</PresentationFormat>
  <Paragraphs>128</Paragraphs>
  <Slides>20</Slides>
  <Notes>0</Notes>
  <HiddenSlides>0</HiddenSlides>
  <MMClips>20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20</vt:i4>
      </vt:variant>
    </vt:vector>
  </HeadingPairs>
  <TitlesOfParts>
    <vt:vector size="32" baseType="lpstr">
      <vt:lpstr>Arial</vt:lpstr>
      <vt:lpstr>Bookman Old Style</vt:lpstr>
      <vt:lpstr>Calibri</vt:lpstr>
      <vt:lpstr>Cambria</vt:lpstr>
      <vt:lpstr>Consolas</vt:lpstr>
      <vt:lpstr>Constantia</vt:lpstr>
      <vt:lpstr>Georgia</vt:lpstr>
      <vt:lpstr>Symbol</vt:lpstr>
      <vt:lpstr>Times New Roman</vt:lpstr>
      <vt:lpstr>Office Theme</vt:lpstr>
      <vt:lpstr>Equation</vt:lpstr>
      <vt:lpstr>MathType 7.0 Equation</vt:lpstr>
      <vt:lpstr>8.11 Row operations</vt:lpstr>
      <vt:lpstr>Introduction</vt:lpstr>
      <vt:lpstr>Row operations</vt:lpstr>
      <vt:lpstr>Swapping two rows</vt:lpstr>
      <vt:lpstr>Swapping two rows</vt:lpstr>
      <vt:lpstr>Swapping two rows</vt:lpstr>
      <vt:lpstr>Swapping two rows</vt:lpstr>
      <vt:lpstr>Adding a multiple of one row onto another</vt:lpstr>
      <vt:lpstr>Adding a multiple of one row onto another</vt:lpstr>
      <vt:lpstr>Adding a multiple of one row onto another</vt:lpstr>
      <vt:lpstr>Swapping two rows</vt:lpstr>
      <vt:lpstr>Multiplying a row by a non-zero scalar</vt:lpstr>
      <vt:lpstr>Multiplying a row by a non-zero scalar</vt:lpstr>
      <vt:lpstr>Multiplying a row by a non-zero scalar</vt:lpstr>
      <vt:lpstr>Multiplying a row by a non-zero scalar</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cp:lastModifiedBy>
  <cp:revision>1091</cp:revision>
  <dcterms:created xsi:type="dcterms:W3CDTF">2020-04-30T19:27:29Z</dcterms:created>
  <dcterms:modified xsi:type="dcterms:W3CDTF">2020-11-10T18:33:32Z</dcterms:modified>
</cp:coreProperties>
</file>